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3" r:id="rId3"/>
  </p:sldMasterIdLst>
  <p:notesMasterIdLst>
    <p:notesMasterId r:id="rId33"/>
  </p:notesMasterIdLst>
  <p:handoutMasterIdLst>
    <p:handoutMasterId r:id="rId34"/>
  </p:handoutMasterIdLst>
  <p:sldIdLst>
    <p:sldId id="256" r:id="rId4"/>
    <p:sldId id="309" r:id="rId5"/>
    <p:sldId id="306" r:id="rId6"/>
    <p:sldId id="370" r:id="rId7"/>
    <p:sldId id="356" r:id="rId8"/>
    <p:sldId id="317" r:id="rId9"/>
    <p:sldId id="345" r:id="rId10"/>
    <p:sldId id="337" r:id="rId11"/>
    <p:sldId id="344" r:id="rId12"/>
    <p:sldId id="358" r:id="rId13"/>
    <p:sldId id="339" r:id="rId14"/>
    <p:sldId id="336" r:id="rId15"/>
    <p:sldId id="357" r:id="rId16"/>
    <p:sldId id="346" r:id="rId17"/>
    <p:sldId id="360" r:id="rId18"/>
    <p:sldId id="351" r:id="rId19"/>
    <p:sldId id="359" r:id="rId20"/>
    <p:sldId id="361" r:id="rId21"/>
    <p:sldId id="362" r:id="rId22"/>
    <p:sldId id="364" r:id="rId23"/>
    <p:sldId id="365" r:id="rId24"/>
    <p:sldId id="366" r:id="rId25"/>
    <p:sldId id="372" r:id="rId26"/>
    <p:sldId id="321" r:id="rId27"/>
    <p:sldId id="367" r:id="rId28"/>
    <p:sldId id="368" r:id="rId29"/>
    <p:sldId id="369" r:id="rId30"/>
    <p:sldId id="363" r:id="rId31"/>
    <p:sldId id="371" r:id="rId3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24" d="100"/>
          <a:sy n="124" d="100"/>
        </p:scale>
        <p:origin x="12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5B26E32-5462-4DF2-AFAE-6E8F167B621B}" type="datetimeFigureOut">
              <a:rPr lang="cs-CZ" smtClean="0"/>
              <a:t>27.11.2019</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04BB0A5-E55C-4614-B1BB-EFE126D809B2}" type="slidenum">
              <a:rPr lang="cs-CZ" smtClean="0"/>
              <a:t>‹#›</a:t>
            </a:fld>
            <a:endParaRPr lang="cs-CZ"/>
          </a:p>
        </p:txBody>
      </p:sp>
    </p:spTree>
    <p:extLst>
      <p:ext uri="{BB962C8B-B14F-4D97-AF65-F5344CB8AC3E}">
        <p14:creationId xmlns:p14="http://schemas.microsoft.com/office/powerpoint/2010/main" val="1628117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2BFE65-3B79-468A-B8DA-A5EC7F0385B5}" type="datetimeFigureOut">
              <a:rPr lang="cs-CZ" smtClean="0"/>
              <a:t>27.11.2019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FCB94F-B1B3-4A86-95E3-DC83C6F94C09}" type="slidenum">
              <a:rPr lang="cs-CZ" smtClean="0"/>
              <a:t>‹#›</a:t>
            </a:fld>
            <a:endParaRPr lang="cs-CZ" dirty="0"/>
          </a:p>
        </p:txBody>
      </p:sp>
    </p:spTree>
    <p:extLst>
      <p:ext uri="{BB962C8B-B14F-4D97-AF65-F5344CB8AC3E}">
        <p14:creationId xmlns:p14="http://schemas.microsoft.com/office/powerpoint/2010/main" val="8811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a:t>
            </a:fld>
            <a:endParaRPr lang="cs-CZ" dirty="0"/>
          </a:p>
        </p:txBody>
      </p:sp>
    </p:spTree>
    <p:extLst>
      <p:ext uri="{BB962C8B-B14F-4D97-AF65-F5344CB8AC3E}">
        <p14:creationId xmlns:p14="http://schemas.microsoft.com/office/powerpoint/2010/main" val="425356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10</a:t>
            </a:fld>
            <a:endParaRPr lang="cs-CZ" dirty="0"/>
          </a:p>
        </p:txBody>
      </p:sp>
    </p:spTree>
    <p:extLst>
      <p:ext uri="{BB962C8B-B14F-4D97-AF65-F5344CB8AC3E}">
        <p14:creationId xmlns:p14="http://schemas.microsoft.com/office/powerpoint/2010/main" val="233426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11</a:t>
            </a:fld>
            <a:endParaRPr lang="cs-CZ" dirty="0"/>
          </a:p>
        </p:txBody>
      </p:sp>
    </p:spTree>
    <p:extLst>
      <p:ext uri="{BB962C8B-B14F-4D97-AF65-F5344CB8AC3E}">
        <p14:creationId xmlns:p14="http://schemas.microsoft.com/office/powerpoint/2010/main" val="57939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12</a:t>
            </a:fld>
            <a:endParaRPr lang="cs-CZ" dirty="0"/>
          </a:p>
        </p:txBody>
      </p:sp>
    </p:spTree>
    <p:extLst>
      <p:ext uri="{BB962C8B-B14F-4D97-AF65-F5344CB8AC3E}">
        <p14:creationId xmlns:p14="http://schemas.microsoft.com/office/powerpoint/2010/main" val="149357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13</a:t>
            </a:fld>
            <a:endParaRPr lang="cs-CZ" dirty="0"/>
          </a:p>
        </p:txBody>
      </p:sp>
    </p:spTree>
    <p:extLst>
      <p:ext uri="{BB962C8B-B14F-4D97-AF65-F5344CB8AC3E}">
        <p14:creationId xmlns:p14="http://schemas.microsoft.com/office/powerpoint/2010/main" val="188938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14</a:t>
            </a:fld>
            <a:endParaRPr lang="cs-CZ" dirty="0"/>
          </a:p>
        </p:txBody>
      </p:sp>
    </p:spTree>
    <p:extLst>
      <p:ext uri="{BB962C8B-B14F-4D97-AF65-F5344CB8AC3E}">
        <p14:creationId xmlns:p14="http://schemas.microsoft.com/office/powerpoint/2010/main" val="98872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15</a:t>
            </a:fld>
            <a:endParaRPr lang="cs-CZ" dirty="0"/>
          </a:p>
        </p:txBody>
      </p:sp>
    </p:spTree>
    <p:extLst>
      <p:ext uri="{BB962C8B-B14F-4D97-AF65-F5344CB8AC3E}">
        <p14:creationId xmlns:p14="http://schemas.microsoft.com/office/powerpoint/2010/main" val="12019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16</a:t>
            </a:fld>
            <a:endParaRPr lang="cs-CZ" dirty="0"/>
          </a:p>
        </p:txBody>
      </p:sp>
    </p:spTree>
    <p:extLst>
      <p:ext uri="{BB962C8B-B14F-4D97-AF65-F5344CB8AC3E}">
        <p14:creationId xmlns:p14="http://schemas.microsoft.com/office/powerpoint/2010/main" val="158269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17</a:t>
            </a:fld>
            <a:endParaRPr lang="cs-CZ" dirty="0"/>
          </a:p>
        </p:txBody>
      </p:sp>
    </p:spTree>
    <p:extLst>
      <p:ext uri="{BB962C8B-B14F-4D97-AF65-F5344CB8AC3E}">
        <p14:creationId xmlns:p14="http://schemas.microsoft.com/office/powerpoint/2010/main" val="9877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18</a:t>
            </a:fld>
            <a:endParaRPr lang="cs-CZ" dirty="0"/>
          </a:p>
        </p:txBody>
      </p:sp>
    </p:spTree>
    <p:extLst>
      <p:ext uri="{BB962C8B-B14F-4D97-AF65-F5344CB8AC3E}">
        <p14:creationId xmlns:p14="http://schemas.microsoft.com/office/powerpoint/2010/main" val="261009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19</a:t>
            </a:fld>
            <a:endParaRPr lang="cs-CZ" dirty="0"/>
          </a:p>
        </p:txBody>
      </p:sp>
    </p:spTree>
    <p:extLst>
      <p:ext uri="{BB962C8B-B14F-4D97-AF65-F5344CB8AC3E}">
        <p14:creationId xmlns:p14="http://schemas.microsoft.com/office/powerpoint/2010/main" val="424231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a:t>
            </a:fld>
            <a:endParaRPr lang="cs-CZ" dirty="0"/>
          </a:p>
        </p:txBody>
      </p:sp>
    </p:spTree>
    <p:extLst>
      <p:ext uri="{BB962C8B-B14F-4D97-AF65-F5344CB8AC3E}">
        <p14:creationId xmlns:p14="http://schemas.microsoft.com/office/powerpoint/2010/main" val="425408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20</a:t>
            </a:fld>
            <a:endParaRPr lang="cs-CZ" dirty="0"/>
          </a:p>
        </p:txBody>
      </p:sp>
    </p:spTree>
    <p:extLst>
      <p:ext uri="{BB962C8B-B14F-4D97-AF65-F5344CB8AC3E}">
        <p14:creationId xmlns:p14="http://schemas.microsoft.com/office/powerpoint/2010/main" val="270527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21</a:t>
            </a:fld>
            <a:endParaRPr lang="cs-CZ" dirty="0"/>
          </a:p>
        </p:txBody>
      </p:sp>
    </p:spTree>
    <p:extLst>
      <p:ext uri="{BB962C8B-B14F-4D97-AF65-F5344CB8AC3E}">
        <p14:creationId xmlns:p14="http://schemas.microsoft.com/office/powerpoint/2010/main" val="305697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22</a:t>
            </a:fld>
            <a:endParaRPr lang="cs-CZ" dirty="0"/>
          </a:p>
        </p:txBody>
      </p:sp>
    </p:spTree>
    <p:extLst>
      <p:ext uri="{BB962C8B-B14F-4D97-AF65-F5344CB8AC3E}">
        <p14:creationId xmlns:p14="http://schemas.microsoft.com/office/powerpoint/2010/main" val="3493814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23</a:t>
            </a:fld>
            <a:endParaRPr lang="cs-CZ" dirty="0"/>
          </a:p>
        </p:txBody>
      </p:sp>
    </p:spTree>
    <p:extLst>
      <p:ext uri="{BB962C8B-B14F-4D97-AF65-F5344CB8AC3E}">
        <p14:creationId xmlns:p14="http://schemas.microsoft.com/office/powerpoint/2010/main" val="2257947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24</a:t>
            </a:fld>
            <a:endParaRPr lang="cs-CZ" dirty="0"/>
          </a:p>
        </p:txBody>
      </p:sp>
    </p:spTree>
    <p:extLst>
      <p:ext uri="{BB962C8B-B14F-4D97-AF65-F5344CB8AC3E}">
        <p14:creationId xmlns:p14="http://schemas.microsoft.com/office/powerpoint/2010/main" val="2385196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25</a:t>
            </a:fld>
            <a:endParaRPr lang="cs-CZ" dirty="0"/>
          </a:p>
        </p:txBody>
      </p:sp>
    </p:spTree>
    <p:extLst>
      <p:ext uri="{BB962C8B-B14F-4D97-AF65-F5344CB8AC3E}">
        <p14:creationId xmlns:p14="http://schemas.microsoft.com/office/powerpoint/2010/main" val="81618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26</a:t>
            </a:fld>
            <a:endParaRPr lang="cs-CZ" dirty="0"/>
          </a:p>
        </p:txBody>
      </p:sp>
    </p:spTree>
    <p:extLst>
      <p:ext uri="{BB962C8B-B14F-4D97-AF65-F5344CB8AC3E}">
        <p14:creationId xmlns:p14="http://schemas.microsoft.com/office/powerpoint/2010/main" val="4173579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27</a:t>
            </a:fld>
            <a:endParaRPr lang="cs-CZ" dirty="0"/>
          </a:p>
        </p:txBody>
      </p:sp>
    </p:spTree>
    <p:extLst>
      <p:ext uri="{BB962C8B-B14F-4D97-AF65-F5344CB8AC3E}">
        <p14:creationId xmlns:p14="http://schemas.microsoft.com/office/powerpoint/2010/main" val="2687414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28</a:t>
            </a:fld>
            <a:endParaRPr lang="cs-CZ" dirty="0"/>
          </a:p>
        </p:txBody>
      </p:sp>
    </p:spTree>
    <p:extLst>
      <p:ext uri="{BB962C8B-B14F-4D97-AF65-F5344CB8AC3E}">
        <p14:creationId xmlns:p14="http://schemas.microsoft.com/office/powerpoint/2010/main" val="239679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29</a:t>
            </a:fld>
            <a:endParaRPr lang="cs-CZ" dirty="0"/>
          </a:p>
        </p:txBody>
      </p:sp>
    </p:spTree>
    <p:extLst>
      <p:ext uri="{BB962C8B-B14F-4D97-AF65-F5344CB8AC3E}">
        <p14:creationId xmlns:p14="http://schemas.microsoft.com/office/powerpoint/2010/main" val="279083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3</a:t>
            </a:fld>
            <a:endParaRPr lang="cs-CZ" dirty="0"/>
          </a:p>
        </p:txBody>
      </p:sp>
    </p:spTree>
    <p:extLst>
      <p:ext uri="{BB962C8B-B14F-4D97-AF65-F5344CB8AC3E}">
        <p14:creationId xmlns:p14="http://schemas.microsoft.com/office/powerpoint/2010/main" val="39467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4</a:t>
            </a:fld>
            <a:endParaRPr lang="cs-CZ" dirty="0"/>
          </a:p>
        </p:txBody>
      </p:sp>
    </p:spTree>
    <p:extLst>
      <p:ext uri="{BB962C8B-B14F-4D97-AF65-F5344CB8AC3E}">
        <p14:creationId xmlns:p14="http://schemas.microsoft.com/office/powerpoint/2010/main" val="333810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5</a:t>
            </a:fld>
            <a:endParaRPr lang="cs-CZ" dirty="0"/>
          </a:p>
        </p:txBody>
      </p:sp>
    </p:spTree>
    <p:extLst>
      <p:ext uri="{BB962C8B-B14F-4D97-AF65-F5344CB8AC3E}">
        <p14:creationId xmlns:p14="http://schemas.microsoft.com/office/powerpoint/2010/main" val="79397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6</a:t>
            </a:fld>
            <a:endParaRPr lang="cs-CZ" dirty="0"/>
          </a:p>
        </p:txBody>
      </p:sp>
    </p:spTree>
    <p:extLst>
      <p:ext uri="{BB962C8B-B14F-4D97-AF65-F5344CB8AC3E}">
        <p14:creationId xmlns:p14="http://schemas.microsoft.com/office/powerpoint/2010/main" val="164760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7</a:t>
            </a:fld>
            <a:endParaRPr lang="cs-CZ" dirty="0"/>
          </a:p>
        </p:txBody>
      </p:sp>
    </p:spTree>
    <p:extLst>
      <p:ext uri="{BB962C8B-B14F-4D97-AF65-F5344CB8AC3E}">
        <p14:creationId xmlns:p14="http://schemas.microsoft.com/office/powerpoint/2010/main" val="409178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8</a:t>
            </a:fld>
            <a:endParaRPr lang="cs-CZ" dirty="0"/>
          </a:p>
        </p:txBody>
      </p:sp>
    </p:spTree>
    <p:extLst>
      <p:ext uri="{BB962C8B-B14F-4D97-AF65-F5344CB8AC3E}">
        <p14:creationId xmlns:p14="http://schemas.microsoft.com/office/powerpoint/2010/main" val="270775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3FCB94F-B1B3-4A86-95E3-DC83C6F94C09}" type="slidenum">
              <a:rPr lang="cs-CZ" smtClean="0"/>
              <a:t>9</a:t>
            </a:fld>
            <a:endParaRPr lang="cs-CZ" dirty="0"/>
          </a:p>
        </p:txBody>
      </p:sp>
    </p:spTree>
    <p:extLst>
      <p:ext uri="{BB962C8B-B14F-4D97-AF65-F5344CB8AC3E}">
        <p14:creationId xmlns:p14="http://schemas.microsoft.com/office/powerpoint/2010/main" val="116799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tránka prezentace">
    <p:spTree>
      <p:nvGrpSpPr>
        <p:cNvPr id="1" name=""/>
        <p:cNvGrpSpPr/>
        <p:nvPr/>
      </p:nvGrpSpPr>
      <p:grpSpPr>
        <a:xfrm>
          <a:off x="0" y="0"/>
          <a:ext cx="0" cy="0"/>
          <a:chOff x="0" y="0"/>
          <a:chExt cx="0" cy="0"/>
        </a:xfrm>
      </p:grpSpPr>
      <p:sp>
        <p:nvSpPr>
          <p:cNvPr id="2" name="Nadpis 1"/>
          <p:cNvSpPr>
            <a:spLocks noGrp="1"/>
          </p:cNvSpPr>
          <p:nvPr>
            <p:ph type="ctrTitle"/>
          </p:nvPr>
        </p:nvSpPr>
        <p:spPr>
          <a:xfrm>
            <a:off x="1043608" y="4941168"/>
            <a:ext cx="7776864" cy="720080"/>
          </a:xfrm>
          <a:prstGeom prst="rect">
            <a:avLst/>
          </a:prstGeom>
        </p:spPr>
        <p:txBody>
          <a:bodyPr anchor="ctr" anchorCtr="0"/>
          <a:lstStyle>
            <a:lvl1pPr algn="l">
              <a:defRPr sz="3200" b="1"/>
            </a:lvl1pPr>
          </a:lstStyle>
          <a:p>
            <a:r>
              <a:rPr lang="cs-CZ"/>
              <a:t>Kliknutím lze upravit styl.</a:t>
            </a:r>
            <a:endParaRPr lang="cs-CZ" dirty="0"/>
          </a:p>
        </p:txBody>
      </p:sp>
      <p:sp>
        <p:nvSpPr>
          <p:cNvPr id="3" name="Podnadpis 2"/>
          <p:cNvSpPr>
            <a:spLocks noGrp="1"/>
          </p:cNvSpPr>
          <p:nvPr>
            <p:ph type="subTitle" idx="1"/>
          </p:nvPr>
        </p:nvSpPr>
        <p:spPr>
          <a:xfrm>
            <a:off x="1043608" y="5661248"/>
            <a:ext cx="6624736" cy="432048"/>
          </a:xfrm>
          <a:prstGeom prst="rect">
            <a:avLst/>
          </a:prstGeom>
        </p:spPr>
        <p:txBody>
          <a:bodyPr anchor="ctr" anchorCtr="0"/>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24744"/>
            <a:ext cx="3008313" cy="108012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1124744"/>
            <a:ext cx="5111750" cy="5328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2204864"/>
            <a:ext cx="3008313" cy="42590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950494"/>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82636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504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a:xfrm>
            <a:off x="457200" y="2071389"/>
            <a:ext cx="8229600" cy="438194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196752"/>
            <a:ext cx="2057400" cy="5184576"/>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196752"/>
            <a:ext cx="6019800" cy="518457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p>
        </p:txBody>
      </p:sp>
      <p:sp>
        <p:nvSpPr>
          <p:cNvPr id="3" name="Zástupný symbol pro obsah 2"/>
          <p:cNvSpPr>
            <a:spLocks noGrp="1"/>
          </p:cNvSpPr>
          <p:nvPr>
            <p:ph idx="1"/>
          </p:nvPr>
        </p:nvSpPr>
        <p:spPr>
          <a:xfrm>
            <a:off x="457200" y="2071389"/>
            <a:ext cx="8229600" cy="438194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781126"/>
            <a:ext cx="4040188"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Klepnutím lze upravit styly předlohy textu.</a:t>
            </a:r>
          </a:p>
        </p:txBody>
      </p:sp>
      <p:sp>
        <p:nvSpPr>
          <p:cNvPr id="4" name="Zástupný symbol pro obsah 3"/>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781126"/>
            <a:ext cx="4041775"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Klepnutím lze upravit styly předlohy textu.</a:t>
            </a:r>
          </a:p>
        </p:txBody>
      </p:sp>
      <p:sp>
        <p:nvSpPr>
          <p:cNvPr id="6" name="Zástupný symbol pro obsah 5"/>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11"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2"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7"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8"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děkování">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043608" y="4941168"/>
            <a:ext cx="7848872" cy="1152128"/>
          </a:xfrm>
          <a:prstGeom prst="rect">
            <a:avLst/>
          </a:prstGeom>
        </p:spPr>
        <p:txBody>
          <a:bodyPr anchor="ctr" anchorCtr="0"/>
          <a:lstStyle>
            <a:lvl1pPr algn="l">
              <a:defRPr sz="3200" b="1"/>
            </a:lvl1pPr>
          </a:lstStyle>
          <a:p>
            <a:r>
              <a:rPr lang="cs-CZ" dirty="0"/>
              <a:t>Poděkování / Kontakt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6"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7"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24744"/>
            <a:ext cx="3008313" cy="108012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1124744"/>
            <a:ext cx="5111750" cy="5328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2204864"/>
            <a:ext cx="3008313" cy="42590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950494"/>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82636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504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a:xfrm>
            <a:off x="457200" y="2071389"/>
            <a:ext cx="8229600" cy="438194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196752"/>
            <a:ext cx="2057400" cy="5184576"/>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196752"/>
            <a:ext cx="6019800" cy="518457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p>
        </p:txBody>
      </p:sp>
      <p:sp>
        <p:nvSpPr>
          <p:cNvPr id="3" name="Zástupný symbol pro obsah 2"/>
          <p:cNvSpPr>
            <a:spLocks noGrp="1"/>
          </p:cNvSpPr>
          <p:nvPr>
            <p:ph idx="1"/>
          </p:nvPr>
        </p:nvSpPr>
        <p:spPr>
          <a:xfrm>
            <a:off x="457200" y="2071389"/>
            <a:ext cx="8229600" cy="438194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781126"/>
            <a:ext cx="4040188"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Klepnutím lze upravit styly předlohy textu.</a:t>
            </a:r>
          </a:p>
        </p:txBody>
      </p:sp>
      <p:sp>
        <p:nvSpPr>
          <p:cNvPr id="4" name="Zástupný symbol pro obsah 3"/>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781126"/>
            <a:ext cx="4041775"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Klepnutím lze upravit styly předlohy textu.</a:t>
            </a:r>
          </a:p>
        </p:txBody>
      </p:sp>
      <p:sp>
        <p:nvSpPr>
          <p:cNvPr id="6" name="Zástupný symbol pro obsah 5"/>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11"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12"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7"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8"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6"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a:t>Klepnutím lze upravit styly předlohy textu.</a:t>
            </a:r>
          </a:p>
        </p:txBody>
      </p:sp>
      <p:sp>
        <p:nvSpPr>
          <p:cNvPr id="7"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a:t>Jméno Příjmení</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Obdélník 6"/>
          <p:cNvSpPr/>
          <p:nvPr/>
        </p:nvSpPr>
        <p:spPr>
          <a:xfrm>
            <a:off x="811882" y="4941168"/>
            <a:ext cx="831641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1124744"/>
            <a:ext cx="8229600" cy="720080"/>
          </a:xfrm>
          <a:prstGeom prst="rect">
            <a:avLst/>
          </a:prstGeom>
        </p:spPr>
        <p:txBody>
          <a:bodyPr vert="horz" lIns="91440" tIns="45720" rIns="91440" bIns="45720" rtlCol="0" anchor="ctr">
            <a:normAutofit/>
          </a:bodyPr>
          <a:lstStyle/>
          <a:p>
            <a:r>
              <a:rPr lang="cs-CZ" dirty="0"/>
              <a:t>Klepnutím lze upravit styl předlohy nadpisů.</a:t>
            </a:r>
          </a:p>
        </p:txBody>
      </p:sp>
      <p:sp>
        <p:nvSpPr>
          <p:cNvPr id="3" name="Zástupný symbol pro text 2"/>
          <p:cNvSpPr>
            <a:spLocks noGrp="1"/>
          </p:cNvSpPr>
          <p:nvPr>
            <p:ph type="body" idx="1"/>
          </p:nvPr>
        </p:nvSpPr>
        <p:spPr>
          <a:xfrm>
            <a:off x="457200" y="2071389"/>
            <a:ext cx="8229600" cy="45259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6" name="Obrázek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40352" y="0"/>
            <a:ext cx="1403648" cy="94580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1124744"/>
            <a:ext cx="8229600" cy="720080"/>
          </a:xfrm>
          <a:prstGeom prst="rect">
            <a:avLst/>
          </a:prstGeom>
        </p:spPr>
        <p:txBody>
          <a:bodyPr vert="horz" lIns="91440" tIns="45720" rIns="91440" bIns="45720" rtlCol="0" anchor="ctr">
            <a:normAutofit/>
          </a:bodyPr>
          <a:lstStyle/>
          <a:p>
            <a:r>
              <a:rPr lang="cs-CZ" dirty="0"/>
              <a:t>Klepnutím lze upravit styl předlohy nadpisů.</a:t>
            </a:r>
          </a:p>
        </p:txBody>
      </p:sp>
      <p:sp>
        <p:nvSpPr>
          <p:cNvPr id="3" name="Zástupný symbol pro text 2"/>
          <p:cNvSpPr>
            <a:spLocks noGrp="1"/>
          </p:cNvSpPr>
          <p:nvPr>
            <p:ph type="body" idx="1"/>
          </p:nvPr>
        </p:nvSpPr>
        <p:spPr>
          <a:xfrm>
            <a:off x="457200" y="2071389"/>
            <a:ext cx="8229600" cy="45259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6" name="Obrázek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40352" y="0"/>
            <a:ext cx="1403648" cy="94580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87624" y="5157192"/>
            <a:ext cx="7776864" cy="720080"/>
          </a:xfrm>
        </p:spPr>
        <p:txBody>
          <a:bodyPr/>
          <a:lstStyle/>
          <a:p>
            <a:pPr algn="r"/>
            <a:r>
              <a:rPr lang="cs-CZ" dirty="0"/>
              <a:t>Zkušenosti s realizací projektů</a:t>
            </a:r>
            <a:br>
              <a:rPr lang="cs-CZ" sz="2200" dirty="0"/>
            </a:br>
            <a:r>
              <a:rPr lang="cs-CZ" sz="2200" dirty="0"/>
              <a:t>Oddělení rozvoje a projektového řízení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51520" y="620688"/>
            <a:ext cx="7488832" cy="576064"/>
          </a:xfrm>
        </p:spPr>
        <p:txBody>
          <a:bodyPr>
            <a:normAutofit/>
          </a:bodyPr>
          <a:lstStyle/>
          <a:p>
            <a:pPr algn="l"/>
            <a:r>
              <a:rPr lang="cs-CZ" sz="2500" dirty="0">
                <a:solidFill>
                  <a:srgbClr val="FF0000"/>
                </a:solidFill>
              </a:rPr>
              <a:t>Materiální náklady – praktické poznámky</a:t>
            </a:r>
            <a:endParaRPr lang="cs-CZ" sz="2500" b="0" dirty="0">
              <a:solidFill>
                <a:srgbClr val="FF0000"/>
              </a:solidFill>
            </a:endParaRPr>
          </a:p>
        </p:txBody>
      </p:sp>
      <p:sp>
        <p:nvSpPr>
          <p:cNvPr id="13" name="Nadpis 9"/>
          <p:cNvSpPr txBox="1">
            <a:spLocks/>
          </p:cNvSpPr>
          <p:nvPr/>
        </p:nvSpPr>
        <p:spPr>
          <a:xfrm>
            <a:off x="3563888" y="116632"/>
            <a:ext cx="41913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
        <p:nvSpPr>
          <p:cNvPr id="9" name="Nadpis 9"/>
          <p:cNvSpPr txBox="1">
            <a:spLocks/>
          </p:cNvSpPr>
          <p:nvPr/>
        </p:nvSpPr>
        <p:spPr>
          <a:xfrm>
            <a:off x="257197" y="1412776"/>
            <a:ext cx="8886803" cy="37314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Ne vše co souvisí s projektem a je materiální povahy je automaticky způsobilým nákladem</a:t>
            </a:r>
          </a:p>
          <a:p>
            <a:pPr marL="342900" indent="-342900" algn="l">
              <a:buFont typeface="Wingdings" panose="05000000000000000000" pitchFamily="2" charset="2"/>
              <a:buChar char="Ø"/>
            </a:pPr>
            <a:endParaRPr lang="cs-CZ" sz="2500" b="0" dirty="0"/>
          </a:p>
          <a:p>
            <a:pPr marL="342900" indent="-342900" algn="l">
              <a:buFont typeface="Wingdings" panose="05000000000000000000" pitchFamily="2" charset="2"/>
              <a:buChar char="Ø"/>
            </a:pPr>
            <a:r>
              <a:rPr lang="cs-CZ" sz="2500" b="0" dirty="0"/>
              <a:t>Třeba dodržet věcnou, časovou a místní souvislost</a:t>
            </a:r>
          </a:p>
          <a:p>
            <a:pPr marL="342900" indent="-342900" algn="l">
              <a:buFont typeface="Wingdings" panose="05000000000000000000" pitchFamily="2" charset="2"/>
              <a:buChar char="Ø"/>
            </a:pPr>
            <a:endParaRPr lang="cs-CZ" sz="2500" b="0" dirty="0"/>
          </a:p>
          <a:p>
            <a:pPr marL="342900" indent="-342900" algn="l">
              <a:buFont typeface="Wingdings" panose="05000000000000000000" pitchFamily="2" charset="2"/>
              <a:buChar char="Ø"/>
            </a:pPr>
            <a:r>
              <a:rPr lang="cs-CZ" sz="2500" b="0" dirty="0"/>
              <a:t>Nelze: kvalitní pera, nadstandardní telefony</a:t>
            </a:r>
          </a:p>
          <a:p>
            <a:pPr marL="342900" indent="-342900" algn="l">
              <a:buFont typeface="Wingdings" panose="05000000000000000000" pitchFamily="2" charset="2"/>
              <a:buChar char="Ø"/>
            </a:pPr>
            <a:endParaRPr lang="cs-CZ" sz="2500" b="0" dirty="0"/>
          </a:p>
          <a:p>
            <a:pPr marL="342900" indent="-342900" algn="l">
              <a:buFont typeface="Wingdings" panose="05000000000000000000" pitchFamily="2" charset="2"/>
              <a:buChar char="Ø"/>
            </a:pPr>
            <a:r>
              <a:rPr lang="cs-CZ" sz="2500" b="0" dirty="0"/>
              <a:t>Nedoporučujeme materiál, který má na první pohled obecnější využití: telefon, záložní disky, varná konvice, diář</a:t>
            </a:r>
          </a:p>
          <a:p>
            <a:pPr marL="342900" indent="-342900" algn="l">
              <a:buFont typeface="Wingdings" panose="05000000000000000000" pitchFamily="2" charset="2"/>
              <a:buChar char="Ø"/>
            </a:pPr>
            <a:endParaRPr lang="cs-CZ" sz="2500" b="0" dirty="0"/>
          </a:p>
        </p:txBody>
      </p:sp>
    </p:spTree>
    <p:extLst>
      <p:ext uri="{BB962C8B-B14F-4D97-AF65-F5344CB8AC3E}">
        <p14:creationId xmlns:p14="http://schemas.microsoft.com/office/powerpoint/2010/main" val="275156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51520" y="692696"/>
            <a:ext cx="7488832" cy="576064"/>
          </a:xfrm>
        </p:spPr>
        <p:txBody>
          <a:bodyPr>
            <a:normAutofit/>
          </a:bodyPr>
          <a:lstStyle/>
          <a:p>
            <a:pPr algn="l"/>
            <a:r>
              <a:rPr lang="cs-CZ" sz="2500" dirty="0">
                <a:solidFill>
                  <a:srgbClr val="0070C0"/>
                </a:solidFill>
              </a:rPr>
              <a:t>Cestovné</a:t>
            </a:r>
            <a:endParaRPr lang="cs-CZ" sz="2500" b="0" dirty="0">
              <a:solidFill>
                <a:srgbClr val="0070C0"/>
              </a:solidFill>
            </a:endParaRPr>
          </a:p>
        </p:txBody>
      </p:sp>
      <p:sp>
        <p:nvSpPr>
          <p:cNvPr id="8" name="Nadpis 9"/>
          <p:cNvSpPr txBox="1">
            <a:spLocks/>
          </p:cNvSpPr>
          <p:nvPr/>
        </p:nvSpPr>
        <p:spPr>
          <a:xfrm>
            <a:off x="251520" y="1124744"/>
            <a:ext cx="8496944" cy="5328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300" b="0" dirty="0"/>
              <a:t>Náklady vzniklé výhradně v přímé souvislosti s řešením grantového projektu včetně pracovních pobytů a cest konaných v souvislosti s aktivní účastí na konferencích. Povinně písemná zpráva z cesty.</a:t>
            </a:r>
          </a:p>
          <a:p>
            <a:pPr marL="342900" indent="-342900" algn="l">
              <a:buFont typeface="Wingdings" panose="05000000000000000000" pitchFamily="2" charset="2"/>
              <a:buChar char="Ø"/>
            </a:pPr>
            <a:endParaRPr lang="cs-CZ" sz="2300" b="0" dirty="0"/>
          </a:p>
          <a:p>
            <a:pPr algn="l"/>
            <a:r>
              <a:rPr lang="cs-CZ" sz="2400" dirty="0">
                <a:solidFill>
                  <a:srgbClr val="FF0000"/>
                </a:solidFill>
              </a:rPr>
              <a:t>Praktické poznámky:</a:t>
            </a:r>
          </a:p>
          <a:p>
            <a:pPr marL="342900" indent="-342900" algn="l">
              <a:buFont typeface="Wingdings" panose="05000000000000000000" pitchFamily="2" charset="2"/>
              <a:buChar char="Ø"/>
            </a:pPr>
            <a:r>
              <a:rPr lang="cs-CZ" sz="2300" b="0" dirty="0"/>
              <a:t>Uzavřený pracovně-právní vztah mezi zaměstnancem a ČZU. </a:t>
            </a:r>
            <a:br>
              <a:rPr lang="cs-CZ" sz="2300" b="0" dirty="0"/>
            </a:br>
            <a:r>
              <a:rPr lang="cs-CZ" sz="2300" b="0" dirty="0">
                <a:solidFill>
                  <a:srgbClr val="FF0000"/>
                </a:solidFill>
              </a:rPr>
              <a:t>Pozor</a:t>
            </a:r>
            <a:r>
              <a:rPr lang="cs-CZ" sz="2300" b="0" dirty="0"/>
              <a:t> při plánování cest studentů či zahraničních pracovníků.</a:t>
            </a:r>
          </a:p>
          <a:p>
            <a:pPr marL="342900" indent="-342900" algn="l">
              <a:buFont typeface="Wingdings" panose="05000000000000000000" pitchFamily="2" charset="2"/>
              <a:buChar char="Ø"/>
            </a:pPr>
            <a:r>
              <a:rPr lang="cs-CZ" sz="2300" b="0" dirty="0"/>
              <a:t>Zpravidla se požaduje dokladování aktivní účasti na zúčastněné akci – např. příspěvek ve sborníku, program konference se seznamem přednášejících apod.</a:t>
            </a:r>
          </a:p>
          <a:p>
            <a:pPr marL="342900" indent="-342900" algn="l">
              <a:buFont typeface="Wingdings" panose="05000000000000000000" pitchFamily="2" charset="2"/>
              <a:buChar char="Ø"/>
            </a:pPr>
            <a:r>
              <a:rPr lang="cs-CZ" sz="2300" b="0" dirty="0"/>
              <a:t>Někdy se vyžaduje předchozí souhlas se zahraniční cestou.</a:t>
            </a:r>
          </a:p>
          <a:p>
            <a:pPr marL="342900" indent="-342900" algn="l">
              <a:buFont typeface="Wingdings" panose="05000000000000000000" pitchFamily="2" charset="2"/>
              <a:buChar char="Ø"/>
            </a:pPr>
            <a:r>
              <a:rPr lang="cs-CZ" sz="2300" b="0" dirty="0"/>
              <a:t>Pokud by pracovník chtěl v zahraničí zůstat po delší dobu, může danou pracovní cestu přerušit bez nároku na úhradu cestovného.</a:t>
            </a:r>
          </a:p>
          <a:p>
            <a:pPr algn="l"/>
            <a:endParaRPr lang="cs-CZ" sz="2300" i="1" dirty="0"/>
          </a:p>
        </p:txBody>
      </p:sp>
      <p:sp>
        <p:nvSpPr>
          <p:cNvPr id="13" name="Nadpis 9"/>
          <p:cNvSpPr txBox="1">
            <a:spLocks/>
          </p:cNvSpPr>
          <p:nvPr/>
        </p:nvSpPr>
        <p:spPr>
          <a:xfrm>
            <a:off x="3563888" y="116632"/>
            <a:ext cx="41913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Tree>
    <p:extLst>
      <p:ext uri="{BB962C8B-B14F-4D97-AF65-F5344CB8AC3E}">
        <p14:creationId xmlns:p14="http://schemas.microsoft.com/office/powerpoint/2010/main" val="251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35659" y="692696"/>
            <a:ext cx="7488832" cy="576064"/>
          </a:xfrm>
        </p:spPr>
        <p:txBody>
          <a:bodyPr>
            <a:normAutofit/>
          </a:bodyPr>
          <a:lstStyle/>
          <a:p>
            <a:pPr algn="l"/>
            <a:r>
              <a:rPr lang="cs-CZ" sz="2500" dirty="0">
                <a:solidFill>
                  <a:srgbClr val="0070C0"/>
                </a:solidFill>
              </a:rPr>
              <a:t>Náklady na subdodávky anebo služby</a:t>
            </a:r>
            <a:endParaRPr lang="cs-CZ" sz="2500" b="0" dirty="0">
              <a:solidFill>
                <a:srgbClr val="0070C0"/>
              </a:solidFill>
            </a:endParaRPr>
          </a:p>
        </p:txBody>
      </p:sp>
      <p:sp>
        <p:nvSpPr>
          <p:cNvPr id="8" name="Nadpis 9"/>
          <p:cNvSpPr txBox="1">
            <a:spLocks/>
          </p:cNvSpPr>
          <p:nvPr/>
        </p:nvSpPr>
        <p:spPr>
          <a:xfrm>
            <a:off x="281853" y="1317411"/>
            <a:ext cx="9012398" cy="43438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i="1" dirty="0"/>
              <a:t>Subdodávka</a:t>
            </a:r>
            <a:r>
              <a:rPr lang="cs-CZ" sz="2500" b="0" dirty="0"/>
              <a:t> – má charakter výzkumu, např. měření dat na specifickém přístroji, kterým pracoviště řešitele projektu nedisponuje (zpravidla je definováno u daného programu omezení max. výše subdodávek z celkového rozpočtu projektu)</a:t>
            </a:r>
          </a:p>
          <a:p>
            <a:pPr algn="l"/>
            <a:r>
              <a:rPr lang="cs-CZ" sz="2500" b="0" dirty="0"/>
              <a:t>       </a:t>
            </a:r>
            <a:endParaRPr lang="cs-CZ" sz="2000" b="0" dirty="0"/>
          </a:p>
          <a:p>
            <a:pPr marL="342900" indent="-342900" algn="l">
              <a:buFont typeface="Wingdings" panose="05000000000000000000" pitchFamily="2" charset="2"/>
              <a:buChar char="Ø"/>
            </a:pPr>
            <a:r>
              <a:rPr lang="cs-CZ" sz="2500" i="1" dirty="0"/>
              <a:t>Služba </a:t>
            </a:r>
            <a:r>
              <a:rPr lang="cs-CZ" sz="2500" b="0" dirty="0"/>
              <a:t>– má charakter např. drobné opravy vlastního přístroje, anebo překladu odborného textu pro vědecký článek apod.</a:t>
            </a:r>
            <a:r>
              <a:rPr lang="cs-CZ" sz="2500" i="1" dirty="0"/>
              <a:t> </a:t>
            </a:r>
          </a:p>
          <a:p>
            <a:pPr marL="342900" indent="-342900" algn="l">
              <a:buFont typeface="Wingdings" panose="05000000000000000000" pitchFamily="2" charset="2"/>
              <a:buChar char="Ø"/>
            </a:pPr>
            <a:endParaRPr lang="cs-CZ" sz="2500" i="1" dirty="0"/>
          </a:p>
          <a:p>
            <a:pPr marL="342900" indent="-342900" algn="l">
              <a:buFont typeface="Wingdings" panose="05000000000000000000" pitchFamily="2" charset="2"/>
              <a:buChar char="Ø"/>
            </a:pPr>
            <a:r>
              <a:rPr lang="cs-CZ" sz="2500" b="0" dirty="0"/>
              <a:t>Jsou-li způsobilé </a:t>
            </a:r>
            <a:r>
              <a:rPr lang="cs-CZ" sz="2500" dirty="0"/>
              <a:t>odpisy</a:t>
            </a:r>
            <a:r>
              <a:rPr lang="cs-CZ" sz="2500" b="0" dirty="0"/>
              <a:t>, mají charakter služby.</a:t>
            </a:r>
          </a:p>
          <a:p>
            <a:pPr algn="l"/>
            <a:endParaRPr lang="cs-CZ" sz="2500" i="1" dirty="0"/>
          </a:p>
        </p:txBody>
      </p:sp>
      <p:sp>
        <p:nvSpPr>
          <p:cNvPr id="13" name="Nadpis 9"/>
          <p:cNvSpPr txBox="1">
            <a:spLocks/>
          </p:cNvSpPr>
          <p:nvPr/>
        </p:nvSpPr>
        <p:spPr>
          <a:xfrm>
            <a:off x="4932040" y="116632"/>
            <a:ext cx="28232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Kategorie nákladů</a:t>
            </a:r>
            <a:endParaRPr lang="cs-CZ" sz="2300" b="0" dirty="0"/>
          </a:p>
        </p:txBody>
      </p:sp>
    </p:spTree>
    <p:extLst>
      <p:ext uri="{BB962C8B-B14F-4D97-AF65-F5344CB8AC3E}">
        <p14:creationId xmlns:p14="http://schemas.microsoft.com/office/powerpoint/2010/main" val="376066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79674" y="908720"/>
            <a:ext cx="7360678" cy="432048"/>
          </a:xfrm>
        </p:spPr>
        <p:txBody>
          <a:bodyPr>
            <a:noAutofit/>
          </a:bodyPr>
          <a:lstStyle/>
          <a:p>
            <a:pPr algn="l"/>
            <a:r>
              <a:rPr lang="cs-CZ" sz="2400" dirty="0">
                <a:solidFill>
                  <a:srgbClr val="FF0000"/>
                </a:solidFill>
              </a:rPr>
              <a:t>Náklady na služby – praktické poznámky</a:t>
            </a:r>
            <a:br>
              <a:rPr lang="cs-CZ" sz="2400" dirty="0">
                <a:solidFill>
                  <a:srgbClr val="FF0000"/>
                </a:solidFill>
              </a:rPr>
            </a:br>
            <a:endParaRPr lang="cs-CZ" sz="2400" b="0" dirty="0">
              <a:solidFill>
                <a:srgbClr val="0070C0"/>
              </a:solidFill>
            </a:endParaRPr>
          </a:p>
        </p:txBody>
      </p:sp>
      <p:sp>
        <p:nvSpPr>
          <p:cNvPr id="8" name="Nadpis 9"/>
          <p:cNvSpPr txBox="1">
            <a:spLocks/>
          </p:cNvSpPr>
          <p:nvPr/>
        </p:nvSpPr>
        <p:spPr>
          <a:xfrm>
            <a:off x="281853" y="1317411"/>
            <a:ext cx="8538619" cy="3839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Subdodávky mnohdy poskytovatel limituje (např. procentem z rozpočtu), bývají vyjmuty ze základu pro výpočet režie </a:t>
            </a:r>
          </a:p>
          <a:p>
            <a:pPr marL="342900" indent="-342900" algn="l">
              <a:buFont typeface="Wingdings" panose="05000000000000000000" pitchFamily="2" charset="2"/>
              <a:buChar char="Ø"/>
            </a:pPr>
            <a:endParaRPr lang="cs-CZ" sz="2500" b="0" dirty="0"/>
          </a:p>
          <a:p>
            <a:pPr marL="342900" indent="-342900" algn="l">
              <a:buFont typeface="Wingdings" panose="05000000000000000000" pitchFamily="2" charset="2"/>
              <a:buChar char="Ø"/>
            </a:pPr>
            <a:r>
              <a:rPr lang="cs-CZ" sz="2500" b="0" dirty="0"/>
              <a:t>Při zadávání subdodávek a pořizování investic se musíme řídit směrnicí kvestora č. 17/2012 Zadávání veřejných zakázek a tvorba a evidence smluv</a:t>
            </a:r>
          </a:p>
          <a:p>
            <a:pPr marL="342900" indent="-342900" algn="l">
              <a:buFont typeface="Wingdings" panose="05000000000000000000" pitchFamily="2" charset="2"/>
              <a:buChar char="Ø"/>
            </a:pPr>
            <a:endParaRPr lang="cs-CZ" sz="2500" b="0" dirty="0"/>
          </a:p>
          <a:p>
            <a:pPr marL="342900" indent="-342900" algn="l">
              <a:buFont typeface="Wingdings" panose="05000000000000000000" pitchFamily="2" charset="2"/>
              <a:buChar char="Ø"/>
            </a:pPr>
            <a:r>
              <a:rPr lang="cs-CZ" sz="2500" b="0" dirty="0"/>
              <a:t>Pozor na správné zařazení, např.: tisk monografie, sborníku může být zařazen materiál i jako služba a měl by být začleněn stejně v rozpočtu projektu i v účetnictví</a:t>
            </a:r>
          </a:p>
        </p:txBody>
      </p:sp>
      <p:sp>
        <p:nvSpPr>
          <p:cNvPr id="13" name="Nadpis 9"/>
          <p:cNvSpPr txBox="1">
            <a:spLocks/>
          </p:cNvSpPr>
          <p:nvPr/>
        </p:nvSpPr>
        <p:spPr>
          <a:xfrm>
            <a:off x="4932040" y="116632"/>
            <a:ext cx="28232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Kategorie nákladů</a:t>
            </a:r>
            <a:endParaRPr lang="cs-CZ" sz="2300" b="0" dirty="0"/>
          </a:p>
        </p:txBody>
      </p:sp>
    </p:spTree>
    <p:extLst>
      <p:ext uri="{BB962C8B-B14F-4D97-AF65-F5344CB8AC3E}">
        <p14:creationId xmlns:p14="http://schemas.microsoft.com/office/powerpoint/2010/main" val="171368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10483" y="548680"/>
            <a:ext cx="7488832" cy="576064"/>
          </a:xfrm>
        </p:spPr>
        <p:txBody>
          <a:bodyPr>
            <a:normAutofit/>
          </a:bodyPr>
          <a:lstStyle/>
          <a:p>
            <a:pPr algn="l"/>
            <a:r>
              <a:rPr lang="cs-CZ" sz="2500" dirty="0">
                <a:solidFill>
                  <a:srgbClr val="0070C0"/>
                </a:solidFill>
              </a:rPr>
              <a:t>Režijní náklady</a:t>
            </a:r>
            <a:endParaRPr lang="cs-CZ" sz="2500" b="0" dirty="0">
              <a:solidFill>
                <a:srgbClr val="0070C0"/>
              </a:solidFill>
            </a:endParaRPr>
          </a:p>
        </p:txBody>
      </p:sp>
      <p:sp>
        <p:nvSpPr>
          <p:cNvPr id="8" name="Nadpis 9"/>
          <p:cNvSpPr txBox="1">
            <a:spLocks/>
          </p:cNvSpPr>
          <p:nvPr/>
        </p:nvSpPr>
        <p:spPr>
          <a:xfrm>
            <a:off x="210483" y="1124744"/>
            <a:ext cx="8465973" cy="560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400" i="1" dirty="0" err="1"/>
              <a:t>Additional</a:t>
            </a:r>
            <a:r>
              <a:rPr lang="cs-CZ" sz="2400" i="1" dirty="0"/>
              <a:t> </a:t>
            </a:r>
            <a:r>
              <a:rPr lang="cs-CZ" sz="2400" i="1" dirty="0" err="1"/>
              <a:t>Cost</a:t>
            </a:r>
            <a:r>
              <a:rPr lang="cs-CZ" sz="2400" i="1" dirty="0"/>
              <a:t> (AC) , </a:t>
            </a:r>
            <a:r>
              <a:rPr lang="cs-CZ" sz="2400" i="1" dirty="0" err="1"/>
              <a:t>Flat</a:t>
            </a:r>
            <a:r>
              <a:rPr lang="cs-CZ" sz="2400" i="1" dirty="0"/>
              <a:t> </a:t>
            </a:r>
            <a:r>
              <a:rPr lang="cs-CZ" sz="2400" i="1" dirty="0" err="1"/>
              <a:t>rate</a:t>
            </a:r>
            <a:r>
              <a:rPr lang="cs-CZ" sz="2400" i="1" dirty="0"/>
              <a:t> </a:t>
            </a:r>
            <a:r>
              <a:rPr lang="cs-CZ" sz="2400" b="0" dirty="0"/>
              <a:t>– poskytovatel definuje max. výši procenta, které  může být uplatněno a toto procento nesmí být překročeno. Náklady se přeúčtují ve prospěch katedry anebo děkanátu příslušné fakulty. </a:t>
            </a:r>
            <a:endParaRPr lang="cs-CZ" sz="2400" i="1" dirty="0"/>
          </a:p>
          <a:p>
            <a:pPr algn="l"/>
            <a:r>
              <a:rPr lang="cs-CZ" sz="2400" dirty="0">
                <a:solidFill>
                  <a:srgbClr val="FF0000"/>
                </a:solidFill>
              </a:rPr>
              <a:t>Praktické poznámky</a:t>
            </a:r>
          </a:p>
          <a:p>
            <a:pPr marL="342900" indent="-342900" algn="l">
              <a:buFont typeface="Wingdings" panose="05000000000000000000" pitchFamily="2" charset="2"/>
              <a:buChar char="Ø"/>
            </a:pPr>
            <a:r>
              <a:rPr lang="cs-CZ" sz="2400" b="0" dirty="0"/>
              <a:t>Uplatní se směrnice kvestora č. 6/2017 Čerpání nepřímých/paušálních nákladů u projektů, kde se uplatňuje metoda FLAT RATE.</a:t>
            </a:r>
          </a:p>
          <a:p>
            <a:pPr marL="342900" indent="-342900" algn="l">
              <a:buFont typeface="Wingdings" panose="05000000000000000000" pitchFamily="2" charset="2"/>
              <a:buChar char="Ø"/>
            </a:pPr>
            <a:r>
              <a:rPr lang="cs-CZ" sz="2400" b="0" dirty="0"/>
              <a:t>Přednostně jsou uplatněny přímé výdaje pracoviště/katedry. Následně dle směrnice kvestora 16/2012 podíl pro fakultu a rektorát ČZU.</a:t>
            </a:r>
          </a:p>
          <a:p>
            <a:pPr marL="342900" indent="-342900" algn="l">
              <a:buFont typeface="Wingdings" panose="05000000000000000000" pitchFamily="2" charset="2"/>
              <a:buChar char="Ø"/>
            </a:pPr>
            <a:r>
              <a:rPr lang="cs-CZ" sz="2400" b="0" dirty="0"/>
              <a:t>Je třeba sledovat, zda se nezměnila základna, z níž se procento počítá. (Způsobilá režie může být nižší než plánovaná.)</a:t>
            </a:r>
          </a:p>
          <a:p>
            <a:pPr marL="342900" indent="-342900" algn="l">
              <a:buFont typeface="Wingdings" panose="05000000000000000000" pitchFamily="2" charset="2"/>
              <a:buChar char="Ø"/>
            </a:pPr>
            <a:r>
              <a:rPr lang="cs-CZ" sz="2400" b="0" dirty="0"/>
              <a:t>Režie v projektech nelze navýšit oproti žádosti.</a:t>
            </a:r>
            <a:endParaRPr lang="cs-CZ" sz="2400" i="1" dirty="0"/>
          </a:p>
          <a:p>
            <a:pPr marL="342900" indent="-342900" algn="l">
              <a:buFont typeface="Wingdings" panose="05000000000000000000" pitchFamily="2" charset="2"/>
              <a:buChar char="Ø"/>
            </a:pPr>
            <a:r>
              <a:rPr lang="cs-CZ" sz="2400" b="0" dirty="0"/>
              <a:t>Při kontrole předkládat sestavu, kde bude jen souhrnná položka!</a:t>
            </a:r>
          </a:p>
        </p:txBody>
      </p:sp>
      <p:sp>
        <p:nvSpPr>
          <p:cNvPr id="13" name="Nadpis 9"/>
          <p:cNvSpPr txBox="1">
            <a:spLocks/>
          </p:cNvSpPr>
          <p:nvPr/>
        </p:nvSpPr>
        <p:spPr>
          <a:xfrm>
            <a:off x="3563888" y="116632"/>
            <a:ext cx="41913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Tree>
    <p:extLst>
      <p:ext uri="{BB962C8B-B14F-4D97-AF65-F5344CB8AC3E}">
        <p14:creationId xmlns:p14="http://schemas.microsoft.com/office/powerpoint/2010/main" val="140512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10483" y="548680"/>
            <a:ext cx="7488832" cy="576064"/>
          </a:xfrm>
        </p:spPr>
        <p:txBody>
          <a:bodyPr>
            <a:normAutofit/>
          </a:bodyPr>
          <a:lstStyle/>
          <a:p>
            <a:pPr algn="l"/>
            <a:r>
              <a:rPr lang="cs-CZ" sz="2500" dirty="0">
                <a:solidFill>
                  <a:srgbClr val="0070C0"/>
                </a:solidFill>
              </a:rPr>
              <a:t>Režijní náklady</a:t>
            </a:r>
            <a:endParaRPr lang="cs-CZ" sz="2500" b="0" dirty="0">
              <a:solidFill>
                <a:srgbClr val="0070C0"/>
              </a:solidFill>
            </a:endParaRPr>
          </a:p>
        </p:txBody>
      </p:sp>
      <p:sp>
        <p:nvSpPr>
          <p:cNvPr id="8" name="Nadpis 9"/>
          <p:cNvSpPr txBox="1">
            <a:spLocks/>
          </p:cNvSpPr>
          <p:nvPr/>
        </p:nvSpPr>
        <p:spPr>
          <a:xfrm>
            <a:off x="210483" y="1124744"/>
            <a:ext cx="8681997" cy="560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400" i="1" dirty="0"/>
              <a:t>Full </a:t>
            </a:r>
            <a:r>
              <a:rPr lang="cs-CZ" sz="2400" i="1" dirty="0" err="1"/>
              <a:t>Cost</a:t>
            </a:r>
            <a:r>
              <a:rPr lang="cs-CZ" sz="2400" i="1" dirty="0"/>
              <a:t> (FC), Metoda vykazování režijních nákladů souvisejících přímo s řešením projektu </a:t>
            </a:r>
            <a:r>
              <a:rPr lang="cs-CZ" sz="2400" b="0" dirty="0"/>
              <a:t>– Směrnice kvestora č. 16/2012 Metodika výpočtu procenta režijní přirážky. ČZU v Praze definuje na každý rok procento režijních nákladů z osobních nákladů projektu, které se přeúčtuje ve prospěch fakulty a rektorátu.</a:t>
            </a:r>
          </a:p>
          <a:p>
            <a:pPr marL="342900" indent="-342900" algn="l">
              <a:buFont typeface="Wingdings" panose="05000000000000000000" pitchFamily="2" charset="2"/>
              <a:buChar char="Ø"/>
            </a:pPr>
            <a:endParaRPr lang="cs-CZ" sz="2400" b="0" dirty="0"/>
          </a:p>
          <a:p>
            <a:pPr algn="l"/>
            <a:r>
              <a:rPr lang="cs-CZ" sz="2400" dirty="0">
                <a:solidFill>
                  <a:srgbClr val="FF0000"/>
                </a:solidFill>
              </a:rPr>
              <a:t>Praktické poznámky</a:t>
            </a:r>
          </a:p>
          <a:p>
            <a:pPr marL="342900" indent="-342900" algn="l">
              <a:buFont typeface="Wingdings" panose="05000000000000000000" pitchFamily="2" charset="2"/>
              <a:buChar char="Ø"/>
            </a:pPr>
            <a:r>
              <a:rPr lang="cs-CZ" sz="2400" b="0" dirty="0"/>
              <a:t>Full </a:t>
            </a:r>
            <a:r>
              <a:rPr lang="cs-CZ" sz="2400" b="0" dirty="0" err="1"/>
              <a:t>Cost</a:t>
            </a:r>
            <a:r>
              <a:rPr lang="cs-CZ" sz="2400" b="0" dirty="0"/>
              <a:t> - metoda je velmi těžko obhajitelná (certifikace), je-li možný výběr způsobu výpočtu režie, ČZU tuto metodiku neuplatňuje.</a:t>
            </a:r>
          </a:p>
          <a:p>
            <a:pPr marL="342900" indent="-342900" algn="l">
              <a:buFont typeface="Wingdings" panose="05000000000000000000" pitchFamily="2" charset="2"/>
              <a:buChar char="Ø"/>
            </a:pPr>
            <a:r>
              <a:rPr lang="cs-CZ" sz="2400" b="0" dirty="0"/>
              <a:t>Postup dle směrnice kvestora č. 16/2012: způsobilá režie v daném roce se vždy odvíjí od výše způsobilých ON, a od aktuálního koeficientu stanoveného Rozhodnutím kvestora.</a:t>
            </a:r>
          </a:p>
          <a:p>
            <a:pPr marL="342900" indent="-342900" algn="l">
              <a:buFont typeface="Wingdings" panose="05000000000000000000" pitchFamily="2" charset="2"/>
              <a:buChar char="Ø"/>
            </a:pPr>
            <a:r>
              <a:rPr lang="cs-CZ" sz="2400" b="0" dirty="0"/>
              <a:t>Správné uplatnění směrnice předpokládá, že se nesměšují materiálové a režijní náklady a poskytovatel uznává za způsobilé všechny složky režie.</a:t>
            </a:r>
            <a:endParaRPr lang="cs-CZ" sz="2400" i="1" dirty="0"/>
          </a:p>
        </p:txBody>
      </p:sp>
      <p:sp>
        <p:nvSpPr>
          <p:cNvPr id="13" name="Nadpis 9"/>
          <p:cNvSpPr txBox="1">
            <a:spLocks/>
          </p:cNvSpPr>
          <p:nvPr/>
        </p:nvSpPr>
        <p:spPr>
          <a:xfrm>
            <a:off x="3563888" y="116632"/>
            <a:ext cx="41913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Tree>
    <p:extLst>
      <p:ext uri="{BB962C8B-B14F-4D97-AF65-F5344CB8AC3E}">
        <p14:creationId xmlns:p14="http://schemas.microsoft.com/office/powerpoint/2010/main" val="238739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23528" y="655439"/>
            <a:ext cx="7560840" cy="613321"/>
          </a:xfrm>
        </p:spPr>
        <p:txBody>
          <a:bodyPr>
            <a:normAutofit/>
          </a:bodyPr>
          <a:lstStyle/>
          <a:p>
            <a:pPr algn="l"/>
            <a:r>
              <a:rPr lang="cs-CZ" sz="2500" dirty="0">
                <a:solidFill>
                  <a:srgbClr val="0070C0"/>
                </a:solidFill>
              </a:rPr>
              <a:t>Základní výzkum</a:t>
            </a:r>
            <a:endParaRPr lang="cs-CZ" sz="2500" b="0" dirty="0">
              <a:solidFill>
                <a:srgbClr val="0070C0"/>
              </a:solidFill>
            </a:endParaRPr>
          </a:p>
        </p:txBody>
      </p:sp>
      <p:sp>
        <p:nvSpPr>
          <p:cNvPr id="4" name="Nadpis 9"/>
          <p:cNvSpPr txBox="1">
            <a:spLocks/>
          </p:cNvSpPr>
          <p:nvPr/>
        </p:nvSpPr>
        <p:spPr>
          <a:xfrm>
            <a:off x="314416" y="859830"/>
            <a:ext cx="8704584" cy="135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500" b="0" dirty="0" err="1"/>
              <a:t>Jimp</a:t>
            </a:r>
            <a:r>
              <a:rPr lang="cs-CZ" sz="2500" b="0" dirty="0"/>
              <a:t> – původní/přehledový článek v odborném periodiku, který je obsažen v databázi Web </a:t>
            </a:r>
            <a:r>
              <a:rPr lang="cs-CZ" sz="2500" b="0" dirty="0" err="1"/>
              <a:t>of</a:t>
            </a:r>
            <a:r>
              <a:rPr lang="cs-CZ" sz="2500" b="0" dirty="0"/>
              <a:t> Science společností Thomson Reuters</a:t>
            </a:r>
            <a:endParaRPr lang="cs-CZ" sz="2400" b="0" dirty="0"/>
          </a:p>
        </p:txBody>
      </p:sp>
      <p:sp>
        <p:nvSpPr>
          <p:cNvPr id="5" name="Nadpis 9"/>
          <p:cNvSpPr txBox="1">
            <a:spLocks/>
          </p:cNvSpPr>
          <p:nvPr/>
        </p:nvSpPr>
        <p:spPr>
          <a:xfrm>
            <a:off x="3923928" y="116632"/>
            <a:ext cx="383131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Výsledky/výstupy  projektu</a:t>
            </a:r>
            <a:endParaRPr lang="cs-CZ" sz="2300" b="0" dirty="0"/>
          </a:p>
        </p:txBody>
      </p:sp>
      <p:sp>
        <p:nvSpPr>
          <p:cNvPr id="6" name="Nadpis 9"/>
          <p:cNvSpPr txBox="1">
            <a:spLocks/>
          </p:cNvSpPr>
          <p:nvPr/>
        </p:nvSpPr>
        <p:spPr>
          <a:xfrm>
            <a:off x="390268" y="1967521"/>
            <a:ext cx="7312989"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500" dirty="0">
                <a:solidFill>
                  <a:srgbClr val="0070C0"/>
                </a:solidFill>
              </a:rPr>
              <a:t>Aplikovaný výzkum</a:t>
            </a:r>
            <a:endParaRPr lang="cs-CZ" sz="2500" b="0" dirty="0">
              <a:solidFill>
                <a:srgbClr val="0070C0"/>
              </a:solidFill>
            </a:endParaRPr>
          </a:p>
        </p:txBody>
      </p:sp>
      <p:sp>
        <p:nvSpPr>
          <p:cNvPr id="7" name="Nadpis 9"/>
          <p:cNvSpPr txBox="1">
            <a:spLocks/>
          </p:cNvSpPr>
          <p:nvPr/>
        </p:nvSpPr>
        <p:spPr>
          <a:xfrm>
            <a:off x="390269" y="2467378"/>
            <a:ext cx="8853928" cy="42019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500" b="0" dirty="0"/>
              <a:t>P – patent, Z – poloprovoz, ověřená technologie, odrůda, plemeno, F – (výsledky  s právní ochranou) užitný vzor, průmyslový vzor, </a:t>
            </a:r>
          </a:p>
          <a:p>
            <a:pPr algn="l"/>
            <a:r>
              <a:rPr lang="cs-CZ" sz="2500" b="0" dirty="0"/>
              <a:t>G – (technicky realizované výsledky) prototyp, funkční vzorek, </a:t>
            </a:r>
          </a:p>
          <a:p>
            <a:pPr algn="l"/>
            <a:r>
              <a:rPr lang="cs-CZ" sz="2500" b="0" dirty="0"/>
              <a:t>H – výsledky promítnuté do právních předpisů a norem, </a:t>
            </a:r>
          </a:p>
          <a:p>
            <a:pPr algn="l"/>
            <a:r>
              <a:rPr lang="cs-CZ" sz="2500" b="0" dirty="0"/>
              <a:t>N – certifikovaná metodika, léčebný postup, specializovaná mapa s odborným obsahem, </a:t>
            </a:r>
          </a:p>
          <a:p>
            <a:pPr algn="l"/>
            <a:r>
              <a:rPr lang="cs-CZ" sz="2500" b="0" dirty="0"/>
              <a:t>R – software, </a:t>
            </a:r>
          </a:p>
          <a:p>
            <a:pPr algn="l"/>
            <a:r>
              <a:rPr lang="cs-CZ" sz="2500" b="0" dirty="0"/>
              <a:t>M – uspořádání konference a W – uspořádání workshopu. </a:t>
            </a:r>
          </a:p>
          <a:p>
            <a:pPr algn="l"/>
            <a:endParaRPr lang="cs-CZ" sz="1000" b="0" dirty="0"/>
          </a:p>
          <a:p>
            <a:pPr algn="l"/>
            <a:r>
              <a:rPr lang="cs-CZ" sz="2500" dirty="0">
                <a:solidFill>
                  <a:srgbClr val="0070C0"/>
                </a:solidFill>
              </a:rPr>
              <a:t>Udržitelnost</a:t>
            </a:r>
            <a:r>
              <a:rPr lang="cs-CZ" sz="2500" b="0" dirty="0"/>
              <a:t>  – např. implementační plán, smlouva o využití výsledků</a:t>
            </a:r>
            <a:endParaRPr lang="cs-CZ" sz="2400" b="0" dirty="0"/>
          </a:p>
        </p:txBody>
      </p:sp>
      <p:sp>
        <p:nvSpPr>
          <p:cNvPr id="8" name="Nadpis 9"/>
          <p:cNvSpPr txBox="1">
            <a:spLocks/>
          </p:cNvSpPr>
          <p:nvPr/>
        </p:nvSpPr>
        <p:spPr>
          <a:xfrm>
            <a:off x="160509" y="5106547"/>
            <a:ext cx="9012398" cy="17514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500" i="1" dirty="0"/>
              <a:t>   </a:t>
            </a:r>
            <a:endParaRPr lang="cs-CZ" sz="2500" b="0" i="1" dirty="0"/>
          </a:p>
        </p:txBody>
      </p:sp>
    </p:spTree>
    <p:extLst>
      <p:ext uri="{BB962C8B-B14F-4D97-AF65-F5344CB8AC3E}">
        <p14:creationId xmlns:p14="http://schemas.microsoft.com/office/powerpoint/2010/main" val="98333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620688"/>
            <a:ext cx="7425520" cy="613321"/>
          </a:xfrm>
        </p:spPr>
        <p:txBody>
          <a:bodyPr>
            <a:normAutofit/>
          </a:bodyPr>
          <a:lstStyle/>
          <a:p>
            <a:pPr algn="l"/>
            <a:r>
              <a:rPr lang="cs-CZ" sz="2500" dirty="0">
                <a:solidFill>
                  <a:srgbClr val="FF0000"/>
                </a:solidFill>
              </a:rPr>
              <a:t>Praktické poznámky</a:t>
            </a:r>
            <a:endParaRPr lang="cs-CZ" sz="2500" b="0" dirty="0">
              <a:solidFill>
                <a:srgbClr val="FF0000"/>
              </a:solidFill>
            </a:endParaRPr>
          </a:p>
        </p:txBody>
      </p:sp>
      <p:sp>
        <p:nvSpPr>
          <p:cNvPr id="4" name="Nadpis 9"/>
          <p:cNvSpPr txBox="1">
            <a:spLocks/>
          </p:cNvSpPr>
          <p:nvPr/>
        </p:nvSpPr>
        <p:spPr>
          <a:xfrm>
            <a:off x="347952" y="1844824"/>
            <a:ext cx="8434048" cy="3949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400" b="0" dirty="0"/>
              <a:t>Poskytovatel může požadovat při návrhu projektu potvrzení od certifikačního orgánu, že může certifikovanou metodiku anebo specializovanou mapu certifikovat. </a:t>
            </a:r>
          </a:p>
          <a:p>
            <a:pPr marL="342900" indent="-342900" algn="l">
              <a:buFont typeface="Wingdings" panose="05000000000000000000" pitchFamily="2" charset="2"/>
              <a:buChar char="Ø"/>
            </a:pPr>
            <a:endParaRPr lang="cs-CZ" sz="2400" b="0" dirty="0"/>
          </a:p>
          <a:p>
            <a:pPr marL="342900" indent="-342900" algn="l">
              <a:buFont typeface="Wingdings" panose="05000000000000000000" pitchFamily="2" charset="2"/>
              <a:buChar char="Ø"/>
            </a:pPr>
            <a:r>
              <a:rPr lang="cs-CZ" sz="2400" b="0" dirty="0"/>
              <a:t>Žadatel si sám volí typ ukazatelů a kvantitativní míru naplnění. Někdy bývá součástí jednání o smlouvě upřesnění indikátorů a způsobu jejich doložení. Další úpravy během realizace projektu jsou velmi komplikované. Třeba projednat s poskytovatelem co nejdřív a mít připravenou „náhradu“.</a:t>
            </a:r>
          </a:p>
          <a:p>
            <a:pPr marL="342900" indent="-342900" algn="l">
              <a:buFont typeface="Wingdings" panose="05000000000000000000" pitchFamily="2" charset="2"/>
              <a:buChar char="Ø"/>
            </a:pPr>
            <a:endParaRPr lang="cs-CZ" sz="2400" b="0" dirty="0"/>
          </a:p>
          <a:p>
            <a:pPr marL="342900" indent="-342900" algn="l">
              <a:buFont typeface="Wingdings" panose="05000000000000000000" pitchFamily="2" charset="2"/>
              <a:buChar char="Ø"/>
            </a:pPr>
            <a:r>
              <a:rPr lang="cs-CZ" sz="2400" b="0" dirty="0">
                <a:solidFill>
                  <a:srgbClr val="FF0000"/>
                </a:solidFill>
              </a:rPr>
              <a:t>Nesplnění indikátorů je postihováno výraznými sankcemi. </a:t>
            </a:r>
            <a:r>
              <a:rPr lang="cs-CZ" sz="2400" b="0" dirty="0"/>
              <a:t>Teoreticky až 100 % (dle smlouvy, není-li to explicitně uvedeno, záleží na posouzení FÚ). </a:t>
            </a:r>
          </a:p>
        </p:txBody>
      </p:sp>
      <p:sp>
        <p:nvSpPr>
          <p:cNvPr id="5" name="Nadpis 9"/>
          <p:cNvSpPr txBox="1">
            <a:spLocks/>
          </p:cNvSpPr>
          <p:nvPr/>
        </p:nvSpPr>
        <p:spPr>
          <a:xfrm>
            <a:off x="3779912" y="116632"/>
            <a:ext cx="3975328"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Výsledky / výstupy  projektu</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365524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571322"/>
            <a:ext cx="7929784" cy="613321"/>
          </a:xfrm>
        </p:spPr>
        <p:txBody>
          <a:bodyPr>
            <a:normAutofit fontScale="90000"/>
          </a:bodyPr>
          <a:lstStyle/>
          <a:p>
            <a:pPr algn="l"/>
            <a:r>
              <a:rPr lang="cs-CZ" sz="2500" dirty="0">
                <a:solidFill>
                  <a:srgbClr val="0070C0"/>
                </a:solidFill>
              </a:rPr>
              <a:t>Změny – definovány smlouvou a podmínkami poskytovatele</a:t>
            </a:r>
            <a:endParaRPr lang="cs-CZ" sz="2500" b="0" dirty="0">
              <a:solidFill>
                <a:srgbClr val="0070C0"/>
              </a:solidFill>
            </a:endParaRPr>
          </a:p>
        </p:txBody>
      </p:sp>
      <p:sp>
        <p:nvSpPr>
          <p:cNvPr id="4" name="Nadpis 9"/>
          <p:cNvSpPr txBox="1">
            <a:spLocks/>
          </p:cNvSpPr>
          <p:nvPr/>
        </p:nvSpPr>
        <p:spPr>
          <a:xfrm>
            <a:off x="314416" y="1063268"/>
            <a:ext cx="8434048" cy="5318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400" b="0" dirty="0"/>
              <a:t>Poskytovatel může upřesnit, jaké změny považuje za natolik důležité, že o nich chce být informován předem, v každé výzvě/smlouvě odlišně. </a:t>
            </a:r>
          </a:p>
          <a:p>
            <a:pPr marL="342900" indent="-342900" algn="l">
              <a:buFont typeface="Wingdings" panose="05000000000000000000" pitchFamily="2" charset="2"/>
              <a:buChar char="Ø"/>
            </a:pPr>
            <a:endParaRPr lang="cs-CZ" sz="2400" b="0" dirty="0"/>
          </a:p>
          <a:p>
            <a:pPr algn="l"/>
            <a:r>
              <a:rPr lang="cs-CZ" sz="2400" dirty="0">
                <a:solidFill>
                  <a:srgbClr val="FF0000"/>
                </a:solidFill>
              </a:rPr>
              <a:t>Praktické poznámky</a:t>
            </a:r>
            <a:endParaRPr lang="cs-CZ" sz="2400" b="0" dirty="0"/>
          </a:p>
          <a:p>
            <a:pPr marL="342900" indent="-342900" algn="l">
              <a:buFont typeface="Wingdings" panose="05000000000000000000" pitchFamily="2" charset="2"/>
              <a:buChar char="Ø"/>
            </a:pPr>
            <a:r>
              <a:rPr lang="cs-CZ" sz="2400" b="0" dirty="0"/>
              <a:t>Změnou jsou míněny všechny odchylky týkající se složení řešitelského týmu, struktury rozpočtu a harmonogramu aktivit. Tedy prakticky vše.</a:t>
            </a:r>
          </a:p>
          <a:p>
            <a:pPr marL="342900" indent="-342900" algn="l">
              <a:buFont typeface="Wingdings" panose="05000000000000000000" pitchFamily="2" charset="2"/>
              <a:buChar char="Ø"/>
            </a:pPr>
            <a:r>
              <a:rPr lang="cs-CZ" sz="2400" b="0" dirty="0"/>
              <a:t>Porušením povinnosti oznamovat / nechat si schvalovat změny může být i rychlejší postup prací a dřívější vyplacení odměny v předchozí etapě.</a:t>
            </a:r>
          </a:p>
          <a:p>
            <a:pPr marL="342900" indent="-342900" algn="l">
              <a:buFont typeface="Wingdings" panose="05000000000000000000" pitchFamily="2" charset="2"/>
              <a:buChar char="Ø"/>
            </a:pPr>
            <a:r>
              <a:rPr lang="cs-CZ" sz="2400" b="0" dirty="0"/>
              <a:t>Typické je, že je nutné nechat si schválit změny rozpočtu nad určité procento/celkovou sumu, či přesun prostředků ve prospěch ON. </a:t>
            </a:r>
          </a:p>
        </p:txBody>
      </p:sp>
      <p:sp>
        <p:nvSpPr>
          <p:cNvPr id="5" name="Nadpis 9"/>
          <p:cNvSpPr txBox="1">
            <a:spLocks/>
          </p:cNvSpPr>
          <p:nvPr/>
        </p:nvSpPr>
        <p:spPr>
          <a:xfrm>
            <a:off x="5292080" y="116632"/>
            <a:ext cx="246316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Změny projektu</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1619219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620688"/>
            <a:ext cx="7425520" cy="613321"/>
          </a:xfrm>
        </p:spPr>
        <p:txBody>
          <a:bodyPr>
            <a:normAutofit/>
          </a:bodyPr>
          <a:lstStyle/>
          <a:p>
            <a:pPr algn="l"/>
            <a:r>
              <a:rPr lang="cs-CZ" sz="2500" dirty="0">
                <a:solidFill>
                  <a:srgbClr val="0070C0"/>
                </a:solidFill>
              </a:rPr>
              <a:t>Veřejnosprávní kontroly</a:t>
            </a:r>
            <a:endParaRPr lang="cs-CZ" sz="2500" b="0" dirty="0">
              <a:solidFill>
                <a:srgbClr val="0070C0"/>
              </a:solidFill>
            </a:endParaRPr>
          </a:p>
        </p:txBody>
      </p:sp>
      <p:sp>
        <p:nvSpPr>
          <p:cNvPr id="4" name="Nadpis 9"/>
          <p:cNvSpPr txBox="1">
            <a:spLocks/>
          </p:cNvSpPr>
          <p:nvPr/>
        </p:nvSpPr>
        <p:spPr>
          <a:xfrm>
            <a:off x="314416" y="1063268"/>
            <a:ext cx="8434048" cy="53900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Oznamovány předem statutárnímu zástupci – rektorovi</a:t>
            </a:r>
          </a:p>
          <a:p>
            <a:pPr marL="342900" indent="-342900" algn="l">
              <a:buFont typeface="Wingdings" panose="05000000000000000000" pitchFamily="2" charset="2"/>
              <a:buChar char="Ø"/>
            </a:pPr>
            <a:r>
              <a:rPr lang="cs-CZ" sz="2500" b="0" dirty="0"/>
              <a:t>Kontrolovanou osobu zastupuje prorektor pro rozvoj</a:t>
            </a:r>
          </a:p>
          <a:p>
            <a:pPr marL="342900" indent="-342900" algn="l">
              <a:buFont typeface="Wingdings" panose="05000000000000000000" pitchFamily="2" charset="2"/>
              <a:buChar char="Ø"/>
            </a:pPr>
            <a:r>
              <a:rPr lang="cs-CZ" sz="2500" b="0" dirty="0"/>
              <a:t>Organizační podporu zajišťuje ORPŘ dle směrnice rektora 9/2012</a:t>
            </a:r>
          </a:p>
          <a:p>
            <a:pPr marL="342900" indent="-342900" algn="l">
              <a:buFont typeface="Wingdings" panose="05000000000000000000" pitchFamily="2" charset="2"/>
              <a:buChar char="Ø"/>
            </a:pPr>
            <a:endParaRPr lang="cs-CZ" sz="2500" b="0" dirty="0"/>
          </a:p>
          <a:p>
            <a:pPr algn="l"/>
            <a:r>
              <a:rPr lang="cs-CZ" sz="2500" dirty="0">
                <a:solidFill>
                  <a:srgbClr val="FF0000"/>
                </a:solidFill>
              </a:rPr>
              <a:t>Praktické poznámky</a:t>
            </a:r>
            <a:endParaRPr lang="cs-CZ" sz="2500" b="0" dirty="0"/>
          </a:p>
          <a:p>
            <a:pPr marL="342900" indent="-342900" algn="l">
              <a:buFont typeface="Wingdings" panose="05000000000000000000" pitchFamily="2" charset="2"/>
              <a:buChar char="Ø"/>
            </a:pPr>
            <a:r>
              <a:rPr lang="cs-CZ" sz="2500" b="0" dirty="0"/>
              <a:t>Spolu s oznámením o kontrole je předán přehled požadované dokumentace</a:t>
            </a:r>
          </a:p>
          <a:p>
            <a:pPr marL="342900" indent="-342900" algn="l">
              <a:buFont typeface="Wingdings" panose="05000000000000000000" pitchFamily="2" charset="2"/>
              <a:buChar char="Ø"/>
            </a:pPr>
            <a:r>
              <a:rPr lang="cs-CZ" sz="2500" b="0" dirty="0"/>
              <a:t>Kontrola probíhá ve vyhrazené místnosti na rektorátu (zajistí ORPŘ)</a:t>
            </a:r>
          </a:p>
          <a:p>
            <a:pPr marL="342900" indent="-342900" algn="l">
              <a:buFont typeface="Wingdings" panose="05000000000000000000" pitchFamily="2" charset="2"/>
              <a:buChar char="Ø"/>
            </a:pPr>
            <a:r>
              <a:rPr lang="cs-CZ" sz="2500" b="0" dirty="0"/>
              <a:t>Podklady shromáždí řešitel ve spolupráci s EO, PO a ORPŘ.</a:t>
            </a:r>
          </a:p>
          <a:p>
            <a:pPr marL="342900" indent="-342900" algn="l">
              <a:buFont typeface="Wingdings" panose="05000000000000000000" pitchFamily="2" charset="2"/>
              <a:buChar char="Ø"/>
            </a:pPr>
            <a:r>
              <a:rPr lang="cs-CZ" sz="2500" b="0" dirty="0"/>
              <a:t>Přehledně připravené podklady zvyšují šanci na bezproblémový průběh kontroly. </a:t>
            </a:r>
          </a:p>
        </p:txBody>
      </p:sp>
      <p:sp>
        <p:nvSpPr>
          <p:cNvPr id="5" name="Nadpis 9"/>
          <p:cNvSpPr txBox="1">
            <a:spLocks/>
          </p:cNvSpPr>
          <p:nvPr/>
        </p:nvSpPr>
        <p:spPr>
          <a:xfrm>
            <a:off x="5076056" y="116632"/>
            <a:ext cx="267918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Kontroly projektu</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55039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9512" y="692696"/>
            <a:ext cx="9433048" cy="1008112"/>
          </a:xfrm>
        </p:spPr>
        <p:txBody>
          <a:bodyPr>
            <a:normAutofit/>
          </a:bodyPr>
          <a:lstStyle/>
          <a:p>
            <a:pPr algn="l"/>
            <a:r>
              <a:rPr lang="cs-CZ" sz="3600" dirty="0">
                <a:solidFill>
                  <a:srgbClr val="0070C0"/>
                </a:solidFill>
              </a:rPr>
              <a:t>Co vás čeká, když získáte projekt?</a:t>
            </a:r>
            <a:endParaRPr lang="cs-CZ" sz="3600" b="0" dirty="0">
              <a:solidFill>
                <a:srgbClr val="0070C0"/>
              </a:solidFill>
            </a:endParaRPr>
          </a:p>
        </p:txBody>
      </p:sp>
      <p:sp>
        <p:nvSpPr>
          <p:cNvPr id="13" name="Zástupný symbol pro obsah 6"/>
          <p:cNvSpPr txBox="1">
            <a:spLocks/>
          </p:cNvSpPr>
          <p:nvPr/>
        </p:nvSpPr>
        <p:spPr>
          <a:xfrm>
            <a:off x="179512" y="1988840"/>
            <a:ext cx="8356815"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500" dirty="0"/>
              <a:t>Zkušenosti s realizací projektů a různých typů kontrol </a:t>
            </a:r>
          </a:p>
          <a:p>
            <a:pPr>
              <a:buFont typeface="Wingdings" panose="05000000000000000000" pitchFamily="2" charset="2"/>
              <a:buChar char="Ø"/>
            </a:pPr>
            <a:r>
              <a:rPr lang="cs-CZ" sz="2500" dirty="0"/>
              <a:t>Grantová agentura (GAČR)</a:t>
            </a:r>
          </a:p>
          <a:p>
            <a:pPr>
              <a:buFont typeface="Wingdings" panose="05000000000000000000" pitchFamily="2" charset="2"/>
              <a:buChar char="Ø"/>
            </a:pPr>
            <a:r>
              <a:rPr lang="cs-CZ" sz="2500" dirty="0"/>
              <a:t>Technologická agentura ČR (TAČR)  </a:t>
            </a:r>
          </a:p>
          <a:p>
            <a:pPr>
              <a:buFont typeface="Wingdings" panose="05000000000000000000" pitchFamily="2" charset="2"/>
              <a:buChar char="Ø"/>
            </a:pPr>
            <a:r>
              <a:rPr lang="cs-CZ" sz="2500" dirty="0"/>
              <a:t>Národní agentura pro zemědělský výzkum – program ZEMĚ</a:t>
            </a:r>
          </a:p>
          <a:p>
            <a:pPr>
              <a:buFont typeface="Wingdings" panose="05000000000000000000" pitchFamily="2" charset="2"/>
              <a:buChar char="Ø"/>
            </a:pPr>
            <a:r>
              <a:rPr lang="cs-CZ" sz="2500" dirty="0"/>
              <a:t>Ministerstvo kultury - NAKI</a:t>
            </a:r>
          </a:p>
          <a:p>
            <a:pPr>
              <a:buFont typeface="Wingdings" panose="05000000000000000000" pitchFamily="2" charset="2"/>
              <a:buChar char="Ø"/>
            </a:pPr>
            <a:r>
              <a:rPr lang="cs-CZ" sz="2500" dirty="0"/>
              <a:t>Ministerstvo vnitra – program Bezpečnostní výzkum MV ČR</a:t>
            </a:r>
          </a:p>
          <a:p>
            <a:pPr>
              <a:buFont typeface="Wingdings" panose="05000000000000000000" pitchFamily="2" charset="2"/>
              <a:buChar char="Ø"/>
            </a:pPr>
            <a:endParaRPr lang="cs-CZ" sz="2500" dirty="0"/>
          </a:p>
        </p:txBody>
      </p:sp>
    </p:spTree>
    <p:extLst>
      <p:ext uri="{BB962C8B-B14F-4D97-AF65-F5344CB8AC3E}">
        <p14:creationId xmlns:p14="http://schemas.microsoft.com/office/powerpoint/2010/main" val="225097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620688"/>
            <a:ext cx="7425520" cy="613321"/>
          </a:xfrm>
        </p:spPr>
        <p:txBody>
          <a:bodyPr>
            <a:normAutofit/>
          </a:bodyPr>
          <a:lstStyle/>
          <a:p>
            <a:pPr algn="l"/>
            <a:r>
              <a:rPr lang="cs-CZ" sz="2500" dirty="0">
                <a:solidFill>
                  <a:srgbClr val="0070C0"/>
                </a:solidFill>
              </a:rPr>
              <a:t>Nedostatky zjištěné během kontroly</a:t>
            </a:r>
            <a:endParaRPr lang="cs-CZ" sz="2500" b="0" dirty="0">
              <a:solidFill>
                <a:srgbClr val="0070C0"/>
              </a:solidFill>
            </a:endParaRPr>
          </a:p>
        </p:txBody>
      </p:sp>
      <p:sp>
        <p:nvSpPr>
          <p:cNvPr id="4" name="Nadpis 9"/>
          <p:cNvSpPr txBox="1">
            <a:spLocks/>
          </p:cNvSpPr>
          <p:nvPr/>
        </p:nvSpPr>
        <p:spPr>
          <a:xfrm>
            <a:off x="314416" y="1196752"/>
            <a:ext cx="8434048" cy="4445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Doplnění předložit vždy písemně a ve stanoveném termínu</a:t>
            </a:r>
          </a:p>
          <a:p>
            <a:pPr marL="342900" indent="-342900" algn="l">
              <a:buFont typeface="Wingdings" panose="05000000000000000000" pitchFamily="2" charset="2"/>
              <a:buChar char="Ø"/>
            </a:pPr>
            <a:r>
              <a:rPr lang="cs-CZ" sz="2500" b="0" dirty="0"/>
              <a:t>Při nejasnostech informovat pracovníka ORPŘ, který zajišťuje při kontrole podporu</a:t>
            </a:r>
          </a:p>
          <a:p>
            <a:pPr marL="342900" indent="-342900" algn="l">
              <a:buFont typeface="Wingdings" panose="05000000000000000000" pitchFamily="2" charset="2"/>
              <a:buChar char="Ø"/>
            </a:pPr>
            <a:r>
              <a:rPr lang="cs-CZ" sz="2500" b="0" dirty="0"/>
              <a:t>Usilovat o vyjasnění před sepsáním protokolu</a:t>
            </a:r>
          </a:p>
          <a:p>
            <a:pPr marL="342900" indent="-342900" algn="l">
              <a:buFont typeface="Wingdings" panose="05000000000000000000" pitchFamily="2" charset="2"/>
              <a:buChar char="Ø"/>
            </a:pPr>
            <a:r>
              <a:rPr lang="cs-CZ" sz="2500" b="0" dirty="0"/>
              <a:t>Námitky k protokolu o kontrole je možné předložit pouze ve vymezeném čase a na základě doložení</a:t>
            </a:r>
          </a:p>
          <a:p>
            <a:pPr marL="342900" indent="-342900" algn="l">
              <a:buFont typeface="Wingdings" panose="05000000000000000000" pitchFamily="2" charset="2"/>
              <a:buChar char="Ø"/>
            </a:pPr>
            <a:r>
              <a:rPr lang="cs-CZ" sz="2500" b="0" dirty="0"/>
              <a:t>Protokol je archivován na EO, kopie obdrží řešitel, tajemník fakulty, ORPŘ a interní auditor</a:t>
            </a:r>
          </a:p>
          <a:p>
            <a:pPr marL="342900" indent="-342900" algn="l">
              <a:buFont typeface="Wingdings" panose="05000000000000000000" pitchFamily="2" charset="2"/>
              <a:buChar char="Ø"/>
            </a:pPr>
            <a:r>
              <a:rPr lang="cs-CZ" sz="2500" b="0" dirty="0"/>
              <a:t>Protokoly z kontrol jsou předmětem zájmu případných dalších kontrolorů a auditorů</a:t>
            </a:r>
          </a:p>
          <a:p>
            <a:pPr marL="342900" indent="-342900" algn="l">
              <a:buFont typeface="Wingdings" panose="05000000000000000000" pitchFamily="2" charset="2"/>
              <a:buChar char="Ø"/>
            </a:pPr>
            <a:endParaRPr lang="cs-CZ" sz="2500" b="0" dirty="0"/>
          </a:p>
        </p:txBody>
      </p:sp>
      <p:sp>
        <p:nvSpPr>
          <p:cNvPr id="5" name="Nadpis 9"/>
          <p:cNvSpPr txBox="1">
            <a:spLocks/>
          </p:cNvSpPr>
          <p:nvPr/>
        </p:nvSpPr>
        <p:spPr>
          <a:xfrm>
            <a:off x="5076056" y="116632"/>
            <a:ext cx="267918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Kontroly projektu</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366442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620688"/>
            <a:ext cx="7425520" cy="613321"/>
          </a:xfrm>
        </p:spPr>
        <p:txBody>
          <a:bodyPr>
            <a:normAutofit/>
          </a:bodyPr>
          <a:lstStyle/>
          <a:p>
            <a:pPr algn="l"/>
            <a:r>
              <a:rPr lang="cs-CZ" sz="2500" dirty="0">
                <a:solidFill>
                  <a:srgbClr val="0070C0"/>
                </a:solidFill>
              </a:rPr>
              <a:t>Podezření na porušení rozpočtové kázně</a:t>
            </a:r>
            <a:endParaRPr lang="cs-CZ" sz="2500" b="0" dirty="0">
              <a:solidFill>
                <a:srgbClr val="0070C0"/>
              </a:solidFill>
            </a:endParaRPr>
          </a:p>
        </p:txBody>
      </p:sp>
      <p:sp>
        <p:nvSpPr>
          <p:cNvPr id="4" name="Nadpis 9"/>
          <p:cNvSpPr txBox="1">
            <a:spLocks/>
          </p:cNvSpPr>
          <p:nvPr/>
        </p:nvSpPr>
        <p:spPr>
          <a:xfrm>
            <a:off x="314416" y="1340768"/>
            <a:ext cx="8434048" cy="5112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Vždy uvedeno v protokolu s informací o dalším postupu</a:t>
            </a:r>
          </a:p>
          <a:p>
            <a:pPr marL="342900" indent="-342900" algn="l">
              <a:buFont typeface="Wingdings" panose="05000000000000000000" pitchFamily="2" charset="2"/>
              <a:buChar char="Ø"/>
            </a:pPr>
            <a:r>
              <a:rPr lang="cs-CZ" sz="2500" b="0" dirty="0"/>
              <a:t>Standardně je dokumentace předána specializovanému pracovišti FÚ</a:t>
            </a:r>
          </a:p>
          <a:p>
            <a:pPr marL="342900" indent="-342900" algn="l">
              <a:buFont typeface="Wingdings" panose="05000000000000000000" pitchFamily="2" charset="2"/>
              <a:buChar char="Ø"/>
            </a:pPr>
            <a:r>
              <a:rPr lang="cs-CZ" sz="2500" b="0" dirty="0"/>
              <a:t>Kontrolovanou osobu zastupuje pověřená osoba (ORPŘ) doprovázená řešitelem projektu</a:t>
            </a:r>
          </a:p>
          <a:p>
            <a:pPr marL="342900" indent="-342900" algn="l">
              <a:buFont typeface="Wingdings" panose="05000000000000000000" pitchFamily="2" charset="2"/>
              <a:buChar char="Ø"/>
            </a:pPr>
            <a:endParaRPr lang="cs-CZ" sz="2500" b="0" dirty="0"/>
          </a:p>
          <a:p>
            <a:pPr algn="l"/>
            <a:r>
              <a:rPr lang="cs-CZ" sz="2500" dirty="0">
                <a:solidFill>
                  <a:srgbClr val="FF0000"/>
                </a:solidFill>
              </a:rPr>
              <a:t>Praktické poznámky</a:t>
            </a:r>
            <a:endParaRPr lang="cs-CZ" sz="2500" b="0" dirty="0"/>
          </a:p>
          <a:p>
            <a:pPr marL="342900" indent="-342900" algn="l">
              <a:buFont typeface="Wingdings" panose="05000000000000000000" pitchFamily="2" charset="2"/>
              <a:buChar char="Ø"/>
            </a:pPr>
            <a:r>
              <a:rPr lang="cs-CZ" sz="2500" b="0" dirty="0"/>
              <a:t>Pracovník FÚ postupuje precizně dle existující písemné dokumentace</a:t>
            </a:r>
          </a:p>
          <a:p>
            <a:pPr marL="342900" indent="-342900" algn="l">
              <a:buFont typeface="Wingdings" panose="05000000000000000000" pitchFamily="2" charset="2"/>
              <a:buChar char="Ø"/>
            </a:pPr>
            <a:r>
              <a:rPr lang="cs-CZ" sz="2500" b="0" dirty="0"/>
              <a:t>Námitky proti postupu poskytovatele musí být podložené novými doklady/důkazy</a:t>
            </a:r>
          </a:p>
          <a:p>
            <a:pPr marL="342900" indent="-342900" algn="l">
              <a:buFont typeface="Wingdings" panose="05000000000000000000" pitchFamily="2" charset="2"/>
              <a:buChar char="Ø"/>
            </a:pPr>
            <a:r>
              <a:rPr lang="cs-CZ" sz="2500" b="0" dirty="0"/>
              <a:t>V případě potvrzení nedostatků postupuje podle sankcí uvedených ve smlouvě/příloze či dle pokynu GŘ, kde jsou stanovena procentuální rozmezí pro častá porušení pravidel. </a:t>
            </a:r>
          </a:p>
        </p:txBody>
      </p:sp>
      <p:sp>
        <p:nvSpPr>
          <p:cNvPr id="5" name="Nadpis 9"/>
          <p:cNvSpPr txBox="1">
            <a:spLocks/>
          </p:cNvSpPr>
          <p:nvPr/>
        </p:nvSpPr>
        <p:spPr>
          <a:xfrm>
            <a:off x="5076056" y="116632"/>
            <a:ext cx="267918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Kontroly projektu</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47949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620688"/>
            <a:ext cx="7425520" cy="613321"/>
          </a:xfrm>
        </p:spPr>
        <p:txBody>
          <a:bodyPr>
            <a:normAutofit/>
          </a:bodyPr>
          <a:lstStyle/>
          <a:p>
            <a:pPr algn="l"/>
            <a:r>
              <a:rPr lang="cs-CZ" sz="2500" dirty="0">
                <a:solidFill>
                  <a:srgbClr val="0070C0"/>
                </a:solidFill>
              </a:rPr>
              <a:t>Veškerá dokumentace k projektu musí být archivována</a:t>
            </a:r>
            <a:endParaRPr lang="cs-CZ" sz="2500" b="0" dirty="0">
              <a:solidFill>
                <a:srgbClr val="0070C0"/>
              </a:solidFill>
            </a:endParaRPr>
          </a:p>
        </p:txBody>
      </p:sp>
      <p:sp>
        <p:nvSpPr>
          <p:cNvPr id="4" name="Nadpis 9"/>
          <p:cNvSpPr txBox="1">
            <a:spLocks/>
          </p:cNvSpPr>
          <p:nvPr/>
        </p:nvSpPr>
        <p:spPr>
          <a:xfrm>
            <a:off x="314416" y="1340768"/>
            <a:ext cx="8434048" cy="4896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400" b="0" dirty="0"/>
          </a:p>
          <a:p>
            <a:pPr lvl="0" algn="l"/>
            <a:r>
              <a:rPr lang="cs-CZ" sz="2400" b="0" dirty="0"/>
              <a:t>Veškerou dokumentaci vyjma smluv, dokumentace k veřejným zakázkám zadávaným v režimu zákona, dokumentace staveb a účetní evidence (včetně záznamů z kontrol), které se archivují samostatně, je řešitel povinen archivovat ve složce projektu. Veškerá dokumentace (vč. smluv, dokumentace k veřejným zakázkám, dokumentace staveb a účetní evidence) se archivuje po období stanovené poskytovatelem (obvykle nejméně 10 let od prvního dne roku následujícího po ukončení realizace projektu, doporučuje se však dokumentaci archivovat nejméně o 1 rok déle). Další podmínky archivace stanovené poskytovatelem mohou být upraveny rozhodnutím rektora.</a:t>
            </a:r>
          </a:p>
          <a:p>
            <a:pPr algn="l"/>
            <a:endParaRPr lang="cs-CZ" sz="2500" b="0" dirty="0"/>
          </a:p>
        </p:txBody>
      </p:sp>
      <p:sp>
        <p:nvSpPr>
          <p:cNvPr id="5" name="Nadpis 9"/>
          <p:cNvSpPr txBox="1">
            <a:spLocks/>
          </p:cNvSpPr>
          <p:nvPr/>
        </p:nvSpPr>
        <p:spPr>
          <a:xfrm>
            <a:off x="6012160" y="116632"/>
            <a:ext cx="174308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Archivace</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224586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14416" y="620688"/>
            <a:ext cx="7425520" cy="613321"/>
          </a:xfrm>
        </p:spPr>
        <p:txBody>
          <a:bodyPr>
            <a:normAutofit/>
          </a:bodyPr>
          <a:lstStyle/>
          <a:p>
            <a:pPr algn="l"/>
            <a:r>
              <a:rPr lang="cs-CZ" sz="2500" dirty="0">
                <a:solidFill>
                  <a:srgbClr val="0070C0"/>
                </a:solidFill>
              </a:rPr>
              <a:t>Veškerá dokumentace k projektu musí být archivována</a:t>
            </a:r>
            <a:endParaRPr lang="cs-CZ" sz="2500" b="0" dirty="0">
              <a:solidFill>
                <a:srgbClr val="0070C0"/>
              </a:solidFill>
            </a:endParaRPr>
          </a:p>
        </p:txBody>
      </p:sp>
      <p:sp>
        <p:nvSpPr>
          <p:cNvPr id="4" name="Nadpis 9"/>
          <p:cNvSpPr txBox="1">
            <a:spLocks/>
          </p:cNvSpPr>
          <p:nvPr/>
        </p:nvSpPr>
        <p:spPr>
          <a:xfrm>
            <a:off x="314416" y="1340768"/>
            <a:ext cx="8434048" cy="4896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400" b="0" dirty="0"/>
          </a:p>
          <a:p>
            <a:pPr algn="l"/>
            <a:r>
              <a:rPr lang="cs-CZ" sz="2500" b="0" dirty="0">
                <a:solidFill>
                  <a:srgbClr val="FF0000"/>
                </a:solidFill>
              </a:rPr>
              <a:t>Praktické poznámky</a:t>
            </a:r>
            <a:endParaRPr lang="cs-CZ" sz="2500" b="0" dirty="0"/>
          </a:p>
          <a:p>
            <a:pPr marL="342900" indent="-342900" algn="l">
              <a:buFont typeface="Wingdings" panose="05000000000000000000" pitchFamily="2" charset="2"/>
              <a:buChar char="Ø"/>
            </a:pPr>
            <a:r>
              <a:rPr lang="cs-CZ" sz="2400" b="0" dirty="0"/>
              <a:t>Archivace se týká nejen písemných dokumentů a výstupů, ale také elektronické komunikace. </a:t>
            </a:r>
          </a:p>
          <a:p>
            <a:pPr marL="342900" indent="-342900" algn="l">
              <a:buFont typeface="Wingdings" panose="05000000000000000000" pitchFamily="2" charset="2"/>
              <a:buChar char="Ø"/>
            </a:pPr>
            <a:r>
              <a:rPr lang="cs-CZ" sz="2400" b="0" dirty="0"/>
              <a:t>Složka projektu obsahuje zejména monitorovací, resp. průběžné a hodnotící zprávy včetně příloh, výkazy práce, předávací protokoly, komunikaci s poskytovatelem, dokumentaci k veřejným zakázkám malého rozsahu a dokumentaci k výsledkům projektu.</a:t>
            </a:r>
          </a:p>
          <a:p>
            <a:pPr marL="342900" indent="-342900" algn="l">
              <a:buFont typeface="Wingdings" panose="05000000000000000000" pitchFamily="2" charset="2"/>
              <a:buChar char="Ø"/>
            </a:pPr>
            <a:r>
              <a:rPr lang="cs-CZ" sz="2400" b="0" dirty="0"/>
              <a:t>V období udržitelnosti (je-li toto období poskytovatelem stanoveno) je složka projektu uchovávána v příručním archivu pracoviště řešitele. Do šesti měsíců po skončení udržitelnosti předá tato osoba složku projektu do spisovny ČZU. Není-li u projektu období udržitelnosti stanoveno, předá řešitel složku projektu do spisovny ČZU do 12ti měsíců po ukončení realizace. </a:t>
            </a:r>
          </a:p>
          <a:p>
            <a:pPr marL="342900" indent="-342900" algn="l">
              <a:buFont typeface="Wingdings" panose="05000000000000000000" pitchFamily="2" charset="2"/>
              <a:buChar char="Ø"/>
            </a:pPr>
            <a:endParaRPr lang="cs-CZ" sz="2500" b="0" dirty="0"/>
          </a:p>
        </p:txBody>
      </p:sp>
      <p:sp>
        <p:nvSpPr>
          <p:cNvPr id="5" name="Nadpis 9"/>
          <p:cNvSpPr txBox="1">
            <a:spLocks/>
          </p:cNvSpPr>
          <p:nvPr/>
        </p:nvSpPr>
        <p:spPr>
          <a:xfrm>
            <a:off x="6012160" y="116632"/>
            <a:ext cx="174308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Archivace</a:t>
            </a:r>
            <a:endParaRPr lang="cs-CZ" sz="2300" b="0" dirty="0"/>
          </a:p>
        </p:txBody>
      </p:sp>
      <p:sp>
        <p:nvSpPr>
          <p:cNvPr id="6" name="Nadpis 9"/>
          <p:cNvSpPr txBox="1">
            <a:spLocks/>
          </p:cNvSpPr>
          <p:nvPr/>
        </p:nvSpPr>
        <p:spPr>
          <a:xfrm>
            <a:off x="142418" y="1967521"/>
            <a:ext cx="7560840" cy="613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endParaRPr lang="cs-CZ" sz="2500" b="0" dirty="0"/>
          </a:p>
        </p:txBody>
      </p:sp>
    </p:spTree>
    <p:extLst>
      <p:ext uri="{BB962C8B-B14F-4D97-AF65-F5344CB8AC3E}">
        <p14:creationId xmlns:p14="http://schemas.microsoft.com/office/powerpoint/2010/main" val="250155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23528" y="692696"/>
            <a:ext cx="7343720" cy="576064"/>
          </a:xfrm>
        </p:spPr>
        <p:txBody>
          <a:bodyPr>
            <a:normAutofit/>
          </a:bodyPr>
          <a:lstStyle/>
          <a:p>
            <a:pPr algn="l"/>
            <a:r>
              <a:rPr lang="cs-CZ" sz="2500" dirty="0">
                <a:solidFill>
                  <a:srgbClr val="0070C0"/>
                </a:solidFill>
              </a:rPr>
              <a:t>Důležité směrnice</a:t>
            </a:r>
            <a:endParaRPr lang="cs-CZ" sz="2500" b="0" dirty="0">
              <a:solidFill>
                <a:srgbClr val="0070C0"/>
              </a:solidFill>
            </a:endParaRPr>
          </a:p>
        </p:txBody>
      </p:sp>
      <p:sp>
        <p:nvSpPr>
          <p:cNvPr id="4" name="Nadpis 9"/>
          <p:cNvSpPr txBox="1">
            <a:spLocks/>
          </p:cNvSpPr>
          <p:nvPr/>
        </p:nvSpPr>
        <p:spPr>
          <a:xfrm>
            <a:off x="323528" y="1268760"/>
            <a:ext cx="8640961" cy="4968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200" i="1" dirty="0"/>
              <a:t>Směrnice rektora 2/2016</a:t>
            </a:r>
            <a:r>
              <a:rPr lang="cs-CZ" sz="2200" dirty="0"/>
              <a:t> </a:t>
            </a:r>
            <a:r>
              <a:rPr lang="cs-CZ" sz="2200" b="0" dirty="0"/>
              <a:t>–</a:t>
            </a:r>
            <a:r>
              <a:rPr lang="cs-CZ" sz="2200" dirty="0"/>
              <a:t> </a:t>
            </a:r>
            <a:r>
              <a:rPr lang="cs-CZ" sz="2200" b="0" dirty="0"/>
              <a:t>Zásady a postup pro přihlašování, evidenci a vyúčtování externích grantů a projektů</a:t>
            </a:r>
          </a:p>
          <a:p>
            <a:pPr algn="l"/>
            <a:r>
              <a:rPr lang="cs-CZ" sz="2200" b="0" dirty="0"/>
              <a:t> </a:t>
            </a:r>
          </a:p>
          <a:p>
            <a:pPr algn="l"/>
            <a:r>
              <a:rPr lang="cs-CZ" sz="2200" i="1" dirty="0"/>
              <a:t>Směrnice kvestora 16/2012 </a:t>
            </a:r>
            <a:r>
              <a:rPr lang="cs-CZ" sz="2200" b="0" dirty="0"/>
              <a:t>– Metodika výpočtu procenta režijní přirážky</a:t>
            </a:r>
            <a:endParaRPr lang="cs-CZ" sz="2200" i="1" dirty="0"/>
          </a:p>
          <a:p>
            <a:pPr algn="l"/>
            <a:r>
              <a:rPr lang="cs-CZ" sz="2200" i="1" dirty="0"/>
              <a:t>Směrnice kvestora 17/2012</a:t>
            </a:r>
            <a:r>
              <a:rPr lang="cs-CZ" sz="2200" dirty="0"/>
              <a:t> </a:t>
            </a:r>
            <a:r>
              <a:rPr lang="cs-CZ" sz="2200" b="0" dirty="0"/>
              <a:t>– Zadávání veřejných zakázek a tvorba a evidence smluv  </a:t>
            </a:r>
          </a:p>
          <a:p>
            <a:pPr algn="l"/>
            <a:r>
              <a:rPr lang="cs-CZ" sz="2200" i="1" dirty="0"/>
              <a:t>Směrnice rektora 9/2012 </a:t>
            </a:r>
            <a:r>
              <a:rPr lang="cs-CZ" sz="2200" b="0" i="1" dirty="0"/>
              <a:t>–</a:t>
            </a:r>
            <a:r>
              <a:rPr lang="cs-CZ" sz="2200" i="1" dirty="0"/>
              <a:t> </a:t>
            </a:r>
            <a:r>
              <a:rPr lang="cs-CZ" sz="2200" b="0" dirty="0"/>
              <a:t>Organizační zajištění průběhu veřejnosprávní kontroly v rámci projektů</a:t>
            </a:r>
          </a:p>
          <a:p>
            <a:pPr algn="l"/>
            <a:r>
              <a:rPr lang="cs-CZ" sz="2200" b="0" dirty="0"/>
              <a:t>           </a:t>
            </a:r>
            <a:br>
              <a:rPr lang="cs-CZ" sz="2400" dirty="0"/>
            </a:br>
            <a:r>
              <a:rPr lang="cs-CZ" sz="2400" i="1" dirty="0"/>
              <a:t>Směrnice rektora 3/2014</a:t>
            </a:r>
            <a:r>
              <a:rPr lang="cs-CZ" sz="2400" dirty="0"/>
              <a:t> </a:t>
            </a:r>
            <a:r>
              <a:rPr lang="cs-CZ" sz="2200" b="0" dirty="0"/>
              <a:t>–  Ochrana duševního vlastnictví na České zemědělské univerzitě v Praze</a:t>
            </a:r>
          </a:p>
          <a:p>
            <a:pPr algn="l"/>
            <a:r>
              <a:rPr lang="cs-CZ" sz="2200" i="1" dirty="0"/>
              <a:t>Směrnice rektora 8/2017</a:t>
            </a:r>
            <a:r>
              <a:rPr lang="cs-CZ" sz="2200" dirty="0"/>
              <a:t> –</a:t>
            </a:r>
            <a:r>
              <a:rPr lang="cs-CZ" sz="2200" b="0" dirty="0"/>
              <a:t> </a:t>
            </a:r>
            <a:r>
              <a:rPr lang="cs-CZ" sz="2400" b="0" dirty="0"/>
              <a:t> </a:t>
            </a:r>
            <a:r>
              <a:rPr lang="cs-CZ" sz="2200" b="0" dirty="0"/>
              <a:t>Hospodářská a </a:t>
            </a:r>
            <a:r>
              <a:rPr lang="cs-CZ" sz="2200" b="0" dirty="0" err="1"/>
              <a:t>nehospodářská</a:t>
            </a:r>
            <a:r>
              <a:rPr lang="cs-CZ" sz="2200" b="0" dirty="0"/>
              <a:t> činnost v podmínkách České zemědělské univerzity v Praze</a:t>
            </a:r>
            <a:br>
              <a:rPr lang="cs-CZ" sz="2200" b="0" dirty="0"/>
            </a:br>
            <a:endParaRPr lang="cs-CZ" sz="2200" b="0" dirty="0"/>
          </a:p>
        </p:txBody>
      </p:sp>
    </p:spTree>
    <p:extLst>
      <p:ext uri="{BB962C8B-B14F-4D97-AF65-F5344CB8AC3E}">
        <p14:creationId xmlns:p14="http://schemas.microsoft.com/office/powerpoint/2010/main" val="231222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23528" y="692696"/>
            <a:ext cx="8496944" cy="1296144"/>
          </a:xfrm>
        </p:spPr>
        <p:txBody>
          <a:bodyPr>
            <a:normAutofit/>
          </a:bodyPr>
          <a:lstStyle/>
          <a:p>
            <a:pPr algn="l"/>
            <a:r>
              <a:rPr lang="cs-CZ" sz="2500" dirty="0">
                <a:solidFill>
                  <a:srgbClr val="0070C0"/>
                </a:solidFill>
              </a:rPr>
              <a:t>Směrnice rektora 2/2016 – Zásady a postup pro přihlašování, evidenci a vyúčtování externích grantů a projektů</a:t>
            </a:r>
          </a:p>
        </p:txBody>
      </p:sp>
      <p:sp>
        <p:nvSpPr>
          <p:cNvPr id="5" name="Nadpis 9"/>
          <p:cNvSpPr txBox="1">
            <a:spLocks/>
          </p:cNvSpPr>
          <p:nvPr/>
        </p:nvSpPr>
        <p:spPr>
          <a:xfrm>
            <a:off x="323528" y="2348880"/>
            <a:ext cx="8434048"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400" b="0" dirty="0"/>
              <a:t>Čl. 2 </a:t>
            </a:r>
            <a:r>
              <a:rPr lang="cs-CZ" sz="2400" dirty="0"/>
              <a:t>Postup při podávání projektové žádosti </a:t>
            </a:r>
          </a:p>
          <a:p>
            <a:endParaRPr lang="cs-CZ" sz="2400" b="0" dirty="0"/>
          </a:p>
          <a:p>
            <a:pPr algn="l"/>
            <a:r>
              <a:rPr lang="cs-CZ" sz="2400" b="0" dirty="0"/>
              <a:t>Čl. 3 </a:t>
            </a:r>
            <a:r>
              <a:rPr lang="pl-PL" sz="2400" dirty="0"/>
              <a:t>Postup po schválení projektu k financování, </a:t>
            </a:r>
            <a:r>
              <a:rPr lang="pl-PL" sz="2400" b="0" dirty="0"/>
              <a:t>mj. řeší: </a:t>
            </a:r>
            <a:br>
              <a:rPr lang="pl-PL" sz="2400" b="0" dirty="0"/>
            </a:br>
            <a:r>
              <a:rPr lang="pl-PL" sz="2400" b="0" dirty="0"/>
              <a:t>- akceptace smlouvy příjemcem a hl. řešitelem, </a:t>
            </a:r>
          </a:p>
          <a:p>
            <a:pPr algn="l"/>
            <a:r>
              <a:rPr lang="pl-PL" sz="2400" b="0" dirty="0"/>
              <a:t>- archivace smlouvy,</a:t>
            </a:r>
          </a:p>
          <a:p>
            <a:pPr algn="l"/>
            <a:r>
              <a:rPr lang="pl-PL" sz="2400" b="0" dirty="0"/>
              <a:t>- nastavení vláčků a rozpočtu, vztah k DPH,</a:t>
            </a:r>
          </a:p>
          <a:p>
            <a:pPr algn="l"/>
            <a:r>
              <a:rPr lang="pl-PL" sz="2400" b="0" dirty="0"/>
              <a:t>- přístup do Migionu.</a:t>
            </a:r>
          </a:p>
          <a:p>
            <a:pPr algn="l"/>
            <a:endParaRPr lang="pl-PL" sz="2400" b="0" dirty="0"/>
          </a:p>
          <a:p>
            <a:pPr algn="l"/>
            <a:r>
              <a:rPr lang="pl-PL" sz="2400" b="0" dirty="0"/>
              <a:t>Čl. 4 </a:t>
            </a:r>
            <a:r>
              <a:rPr lang="cs-CZ" sz="2400" dirty="0"/>
              <a:t>Čerpání finančních prostředků</a:t>
            </a:r>
            <a:r>
              <a:rPr lang="cs-CZ" sz="2400" b="0" dirty="0"/>
              <a:t> mj. řeší:</a:t>
            </a:r>
          </a:p>
          <a:p>
            <a:pPr algn="l"/>
            <a:r>
              <a:rPr lang="cs-CZ" sz="2400" b="0" dirty="0"/>
              <a:t>- odpovědnost za realizaci projektu, za čerpání </a:t>
            </a:r>
            <a:r>
              <a:rPr lang="cs-CZ" sz="2400" b="0" dirty="0" err="1"/>
              <a:t>fin</a:t>
            </a:r>
            <a:r>
              <a:rPr lang="cs-CZ" sz="2400" b="0" dirty="0"/>
              <a:t>. prostředků x za zaúčtování</a:t>
            </a:r>
          </a:p>
          <a:p>
            <a:pPr algn="l"/>
            <a:r>
              <a:rPr lang="cs-CZ" sz="2400" b="0" dirty="0"/>
              <a:t>- zálohové financování před obdržením dotace</a:t>
            </a:r>
          </a:p>
          <a:p>
            <a:pPr algn="l"/>
            <a:r>
              <a:rPr lang="cs-CZ" sz="2500" b="0" dirty="0"/>
              <a:t>- stanovení odměn řešitelskému týmu </a:t>
            </a:r>
          </a:p>
          <a:p>
            <a:pPr marL="342900" indent="-342900" algn="l">
              <a:buFont typeface="Wingdings" panose="05000000000000000000" pitchFamily="2" charset="2"/>
              <a:buChar char="Ø"/>
            </a:pPr>
            <a:endParaRPr lang="cs-CZ" sz="2500" b="0" dirty="0"/>
          </a:p>
        </p:txBody>
      </p:sp>
    </p:spTree>
    <p:extLst>
      <p:ext uri="{BB962C8B-B14F-4D97-AF65-F5344CB8AC3E}">
        <p14:creationId xmlns:p14="http://schemas.microsoft.com/office/powerpoint/2010/main" val="124616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23528" y="692696"/>
            <a:ext cx="8496944" cy="1296144"/>
          </a:xfrm>
        </p:spPr>
        <p:txBody>
          <a:bodyPr>
            <a:normAutofit/>
          </a:bodyPr>
          <a:lstStyle/>
          <a:p>
            <a:pPr algn="l"/>
            <a:r>
              <a:rPr lang="cs-CZ" sz="2500" dirty="0">
                <a:solidFill>
                  <a:srgbClr val="0070C0"/>
                </a:solidFill>
              </a:rPr>
              <a:t>Směrnice rektora 2/2016 – Zásady a postup pro přihlašování, evidenci a vyúčtování externích grantů a projektů</a:t>
            </a:r>
          </a:p>
        </p:txBody>
      </p:sp>
      <p:sp>
        <p:nvSpPr>
          <p:cNvPr id="5" name="Nadpis 9"/>
          <p:cNvSpPr txBox="1">
            <a:spLocks/>
          </p:cNvSpPr>
          <p:nvPr/>
        </p:nvSpPr>
        <p:spPr>
          <a:xfrm>
            <a:off x="323528" y="1988840"/>
            <a:ext cx="8434048"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400" b="0" dirty="0"/>
              <a:t>Čl. 5 </a:t>
            </a:r>
            <a:r>
              <a:rPr lang="cs-CZ" sz="2400" dirty="0"/>
              <a:t>Realizace projektu</a:t>
            </a:r>
            <a:r>
              <a:rPr lang="pl-PL" sz="2400" dirty="0"/>
              <a:t>, </a:t>
            </a:r>
            <a:r>
              <a:rPr lang="pl-PL" sz="2400" b="0" dirty="0"/>
              <a:t>mj. řeší:</a:t>
            </a:r>
            <a:r>
              <a:rPr lang="cs-CZ" sz="2400" dirty="0"/>
              <a:t> </a:t>
            </a:r>
          </a:p>
          <a:p>
            <a:pPr marL="342900" indent="-342900" algn="l">
              <a:buFontTx/>
              <a:buChar char="-"/>
            </a:pPr>
            <a:r>
              <a:rPr lang="cs-CZ" sz="2400" b="0" dirty="0"/>
              <a:t>povinnost řešit projekt v souladu se smlouvou, </a:t>
            </a:r>
          </a:p>
          <a:p>
            <a:pPr marL="342900" indent="-342900" algn="l">
              <a:buFontTx/>
              <a:buChar char="-"/>
            </a:pPr>
            <a:r>
              <a:rPr lang="cs-CZ" sz="2400" b="0" dirty="0"/>
              <a:t>povinnost průběžné kontroly partnerů,</a:t>
            </a:r>
          </a:p>
          <a:p>
            <a:pPr marL="342900" indent="-342900" algn="l">
              <a:buFontTx/>
              <a:buChar char="-"/>
            </a:pPr>
            <a:r>
              <a:rPr lang="cs-CZ" sz="2400" b="0" dirty="0"/>
              <a:t>povinnost kontrolovat účetnictví</a:t>
            </a:r>
          </a:p>
          <a:p>
            <a:pPr algn="l"/>
            <a:endParaRPr lang="pl-PL" sz="2400" b="0" dirty="0"/>
          </a:p>
          <a:p>
            <a:pPr algn="l"/>
            <a:r>
              <a:rPr lang="pl-PL" sz="2400" b="0" dirty="0"/>
              <a:t>Čl. 6 </a:t>
            </a:r>
            <a:r>
              <a:rPr lang="cs-CZ" sz="2400" dirty="0"/>
              <a:t>Kontrola, audit a oponentní řízení </a:t>
            </a:r>
            <a:r>
              <a:rPr lang="cs-CZ" sz="2400" b="0" dirty="0"/>
              <a:t>mj. řeší:</a:t>
            </a:r>
          </a:p>
          <a:p>
            <a:pPr marL="342900" indent="-342900" algn="l">
              <a:buFontTx/>
              <a:buChar char="-"/>
            </a:pPr>
            <a:r>
              <a:rPr lang="cs-CZ" sz="2400" b="0" dirty="0"/>
              <a:t>povinnost informovat ORPŘ,</a:t>
            </a:r>
          </a:p>
          <a:p>
            <a:pPr marL="342900" indent="-342900" algn="l">
              <a:buFontTx/>
              <a:buChar char="-"/>
            </a:pPr>
            <a:r>
              <a:rPr lang="cs-CZ" sz="2400" b="0" dirty="0"/>
              <a:t>odpovědnost řešitele za poskytnutí relevantních podkladů,</a:t>
            </a:r>
          </a:p>
          <a:p>
            <a:pPr marL="342900" indent="-342900" algn="l">
              <a:buFontTx/>
              <a:buChar char="-"/>
            </a:pPr>
            <a:r>
              <a:rPr lang="cs-CZ" sz="2400" b="0" dirty="0"/>
              <a:t>odpovědnost řešitele za odstranění nedostatků</a:t>
            </a:r>
          </a:p>
          <a:p>
            <a:pPr marL="342900" indent="-342900" algn="l">
              <a:buFontTx/>
              <a:buChar char="-"/>
            </a:pPr>
            <a:endParaRPr lang="cs-CZ" sz="2500" b="0" dirty="0"/>
          </a:p>
          <a:p>
            <a:pPr marL="342900" indent="-342900" algn="l">
              <a:buFont typeface="Wingdings" panose="05000000000000000000" pitchFamily="2" charset="2"/>
              <a:buChar char="Ø"/>
            </a:pPr>
            <a:endParaRPr lang="cs-CZ" sz="2500" b="0" dirty="0"/>
          </a:p>
        </p:txBody>
      </p:sp>
    </p:spTree>
    <p:extLst>
      <p:ext uri="{BB962C8B-B14F-4D97-AF65-F5344CB8AC3E}">
        <p14:creationId xmlns:p14="http://schemas.microsoft.com/office/powerpoint/2010/main" val="34467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23528" y="692696"/>
            <a:ext cx="8496944" cy="1296144"/>
          </a:xfrm>
        </p:spPr>
        <p:txBody>
          <a:bodyPr>
            <a:normAutofit/>
          </a:bodyPr>
          <a:lstStyle/>
          <a:p>
            <a:pPr algn="l"/>
            <a:r>
              <a:rPr lang="cs-CZ" sz="2500" dirty="0">
                <a:solidFill>
                  <a:srgbClr val="0070C0"/>
                </a:solidFill>
              </a:rPr>
              <a:t>Směrnice rektora 2/2016 – Zásady a postup pro přihlašování, evidenci a vyúčtování externích grantů a projektů</a:t>
            </a:r>
          </a:p>
        </p:txBody>
      </p:sp>
      <p:sp>
        <p:nvSpPr>
          <p:cNvPr id="5" name="Nadpis 9"/>
          <p:cNvSpPr txBox="1">
            <a:spLocks/>
          </p:cNvSpPr>
          <p:nvPr/>
        </p:nvSpPr>
        <p:spPr>
          <a:xfrm>
            <a:off x="323528" y="1988840"/>
            <a:ext cx="8434048"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400" b="0" dirty="0"/>
              <a:t>Čl. 7 </a:t>
            </a:r>
            <a:r>
              <a:rPr lang="cs-CZ" sz="2400" dirty="0"/>
              <a:t>Ukončení prací a jejich vyúčtování </a:t>
            </a:r>
            <a:r>
              <a:rPr lang="pl-PL" sz="2400" dirty="0"/>
              <a:t>, </a:t>
            </a:r>
            <a:r>
              <a:rPr lang="pl-PL" sz="2400" b="0" dirty="0"/>
              <a:t>mj. řeší:</a:t>
            </a:r>
            <a:r>
              <a:rPr lang="cs-CZ" sz="2400" dirty="0"/>
              <a:t> </a:t>
            </a:r>
          </a:p>
          <a:p>
            <a:pPr marL="342900" indent="-342900" algn="l">
              <a:buFontTx/>
              <a:buChar char="-"/>
            </a:pPr>
            <a:r>
              <a:rPr lang="cs-CZ" sz="2400" b="0" dirty="0"/>
              <a:t>povinnost ukončit projekt podle požadavků poskytovatele, </a:t>
            </a:r>
          </a:p>
          <a:p>
            <a:pPr marL="342900" indent="-342900" algn="l">
              <a:buFontTx/>
              <a:buChar char="-"/>
            </a:pPr>
            <a:r>
              <a:rPr lang="cs-CZ" sz="2400" b="0" dirty="0"/>
              <a:t>povinnost zajistit zdroj pro náklady vzniklé ve vazbě na projekt po jeho ukončení,</a:t>
            </a:r>
          </a:p>
          <a:p>
            <a:pPr marL="342900" indent="-342900" algn="l">
              <a:buFontTx/>
              <a:buChar char="-"/>
            </a:pPr>
            <a:r>
              <a:rPr lang="cs-CZ" sz="2400" b="0" dirty="0"/>
              <a:t>povinnost archivace dokumentace</a:t>
            </a:r>
          </a:p>
          <a:p>
            <a:pPr algn="l"/>
            <a:endParaRPr lang="pl-PL" sz="2400" b="0" dirty="0"/>
          </a:p>
          <a:p>
            <a:pPr marL="342900" indent="-342900" algn="l">
              <a:buFontTx/>
              <a:buChar char="-"/>
            </a:pPr>
            <a:endParaRPr lang="cs-CZ" sz="2500" b="0" dirty="0"/>
          </a:p>
          <a:p>
            <a:pPr marL="342900" indent="-342900" algn="l">
              <a:buFont typeface="Wingdings" panose="05000000000000000000" pitchFamily="2" charset="2"/>
              <a:buChar char="Ø"/>
            </a:pPr>
            <a:endParaRPr lang="cs-CZ" sz="2500" b="0" dirty="0"/>
          </a:p>
        </p:txBody>
      </p:sp>
    </p:spTree>
    <p:extLst>
      <p:ext uri="{BB962C8B-B14F-4D97-AF65-F5344CB8AC3E}">
        <p14:creationId xmlns:p14="http://schemas.microsoft.com/office/powerpoint/2010/main" val="193812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83253" y="1052736"/>
            <a:ext cx="7488832" cy="576064"/>
          </a:xfrm>
        </p:spPr>
        <p:txBody>
          <a:bodyPr>
            <a:normAutofit/>
          </a:bodyPr>
          <a:lstStyle/>
          <a:p>
            <a:pPr algn="l"/>
            <a:r>
              <a:rPr lang="cs-CZ" sz="2500" dirty="0">
                <a:solidFill>
                  <a:srgbClr val="0070C0"/>
                </a:solidFill>
              </a:rPr>
              <a:t>Kontakty</a:t>
            </a:r>
            <a:endParaRPr lang="cs-CZ" sz="2500" b="0" dirty="0">
              <a:solidFill>
                <a:srgbClr val="0070C0"/>
              </a:solidFill>
            </a:endParaRPr>
          </a:p>
        </p:txBody>
      </p:sp>
      <p:sp>
        <p:nvSpPr>
          <p:cNvPr id="4" name="Nadpis 9"/>
          <p:cNvSpPr txBox="1">
            <a:spLocks/>
          </p:cNvSpPr>
          <p:nvPr/>
        </p:nvSpPr>
        <p:spPr>
          <a:xfrm>
            <a:off x="178417" y="1484784"/>
            <a:ext cx="8642056" cy="4536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200" i="1" dirty="0"/>
              <a:t>Mgr. Josef Beránek</a:t>
            </a:r>
            <a:r>
              <a:rPr lang="cs-CZ" sz="2200" dirty="0"/>
              <a:t> (vedoucí OPS) </a:t>
            </a:r>
            <a:r>
              <a:rPr lang="cs-CZ" sz="2200" b="0" dirty="0"/>
              <a:t>-</a:t>
            </a:r>
            <a:r>
              <a:rPr lang="cs-CZ" sz="2200" dirty="0"/>
              <a:t> </a:t>
            </a:r>
            <a:r>
              <a:rPr lang="cs-CZ" sz="2200" b="0" dirty="0"/>
              <a:t>beranek@rektorat.czu.cz,                                                    </a:t>
            </a:r>
            <a:br>
              <a:rPr lang="cs-CZ" sz="2200" b="0" dirty="0"/>
            </a:br>
            <a:r>
              <a:rPr lang="cs-CZ" sz="2200" b="0" dirty="0"/>
              <a:t>     tel.:  224 384 048</a:t>
            </a:r>
          </a:p>
          <a:p>
            <a:pPr algn="l"/>
            <a:r>
              <a:rPr lang="cs-CZ" sz="2200" i="1" dirty="0"/>
              <a:t>Ing. Karolína Šlechtová</a:t>
            </a:r>
            <a:r>
              <a:rPr lang="cs-CZ" sz="2200" dirty="0"/>
              <a:t> </a:t>
            </a:r>
            <a:r>
              <a:rPr lang="cs-CZ" sz="2200" b="0" dirty="0"/>
              <a:t>-</a:t>
            </a:r>
            <a:r>
              <a:rPr lang="cs-CZ" sz="2200" dirty="0"/>
              <a:t> </a:t>
            </a:r>
            <a:r>
              <a:rPr lang="cs-CZ" sz="2200" b="0" dirty="0"/>
              <a:t>slechtovak@rektorat.czu.cz, tel.: 224 383 478</a:t>
            </a:r>
          </a:p>
          <a:p>
            <a:pPr algn="l"/>
            <a:r>
              <a:rPr lang="cs-CZ" sz="2200" b="0" dirty="0"/>
              <a:t>   (GAČR, TAČR, NAZV </a:t>
            </a:r>
            <a:r>
              <a:rPr lang="cs-CZ" sz="2200" b="0" dirty="0" err="1"/>
              <a:t>MZe</a:t>
            </a:r>
            <a:r>
              <a:rPr lang="cs-CZ" sz="2200" b="0" dirty="0"/>
              <a:t>, BV MV ČR, MK NAKI, </a:t>
            </a:r>
            <a:r>
              <a:rPr lang="cs-CZ" sz="2200" b="0" dirty="0" err="1"/>
              <a:t>org</a:t>
            </a:r>
            <a:r>
              <a:rPr lang="cs-CZ" sz="2200" b="0" dirty="0"/>
              <a:t>. zajištění kontrol)</a:t>
            </a:r>
          </a:p>
          <a:p>
            <a:pPr algn="l"/>
            <a:r>
              <a:rPr lang="cs-CZ" sz="2200" i="1" dirty="0"/>
              <a:t>Ing. Patrik Toula </a:t>
            </a:r>
            <a:r>
              <a:rPr lang="cs-CZ" sz="2200" b="0" dirty="0"/>
              <a:t>– toulap@rektorat.czu.cz, tel.: 224 382 694</a:t>
            </a:r>
            <a:br>
              <a:rPr lang="cs-CZ" sz="2200" b="0" dirty="0"/>
            </a:br>
            <a:r>
              <a:rPr lang="cs-CZ" sz="2200" b="0" dirty="0"/>
              <a:t>   (H2020, Norské fondy, LIFE+, EUROPE AID, Česko-Švýcarský Fond,</a:t>
            </a:r>
            <a:br>
              <a:rPr lang="cs-CZ" sz="2200" b="0" dirty="0"/>
            </a:br>
            <a:r>
              <a:rPr lang="cs-CZ" sz="2200" b="0" dirty="0"/>
              <a:t>   ERASMUS+, </a:t>
            </a:r>
            <a:r>
              <a:rPr lang="cs-CZ" sz="2200" b="0" dirty="0" err="1"/>
              <a:t>Visegrad</a:t>
            </a:r>
            <a:r>
              <a:rPr lang="cs-CZ" sz="2200" b="0" dirty="0"/>
              <a:t> </a:t>
            </a:r>
            <a:r>
              <a:rPr lang="cs-CZ" sz="2200" b="0" dirty="0" err="1"/>
              <a:t>Fund</a:t>
            </a:r>
            <a:r>
              <a:rPr lang="cs-CZ" sz="2200" b="0" dirty="0"/>
              <a:t> )</a:t>
            </a:r>
          </a:p>
          <a:p>
            <a:pPr algn="l"/>
            <a:r>
              <a:rPr lang="cs-CZ" sz="2200" i="1" dirty="0"/>
              <a:t>Ing. Lucie Peterková</a:t>
            </a:r>
            <a:r>
              <a:rPr lang="cs-CZ" sz="2200" dirty="0"/>
              <a:t> </a:t>
            </a:r>
            <a:r>
              <a:rPr lang="cs-CZ" sz="2200" b="0" dirty="0"/>
              <a:t>–</a:t>
            </a:r>
            <a:r>
              <a:rPr lang="cs-CZ" sz="2200" dirty="0"/>
              <a:t> </a:t>
            </a:r>
            <a:r>
              <a:rPr lang="cs-CZ" sz="2200" b="0" dirty="0"/>
              <a:t>peterkovalucie@rektorat.czu.cz, tel.: 224 383 477</a:t>
            </a:r>
          </a:p>
          <a:p>
            <a:pPr algn="l"/>
            <a:r>
              <a:rPr lang="cs-CZ" sz="2200" b="0" dirty="0"/>
              <a:t>   (H2020, Norské fondy, LIFE+, EUROPE AID, Česko-Švýcarský Fond, </a:t>
            </a:r>
          </a:p>
          <a:p>
            <a:pPr algn="l"/>
            <a:r>
              <a:rPr lang="cs-CZ" sz="2200" b="0" dirty="0"/>
              <a:t>   ERASMUS+,  </a:t>
            </a:r>
            <a:r>
              <a:rPr lang="cs-CZ" sz="2200" b="0" dirty="0" err="1"/>
              <a:t>Visegrad</a:t>
            </a:r>
            <a:r>
              <a:rPr lang="cs-CZ" sz="2200" b="0" dirty="0"/>
              <a:t> </a:t>
            </a:r>
            <a:r>
              <a:rPr lang="cs-CZ" sz="2200" b="0" dirty="0" err="1"/>
              <a:t>Fund</a:t>
            </a:r>
            <a:r>
              <a:rPr lang="cs-CZ" sz="2200" b="0" dirty="0"/>
              <a:t>, ESF)</a:t>
            </a:r>
          </a:p>
          <a:p>
            <a:pPr algn="l"/>
            <a:r>
              <a:rPr lang="cs-CZ" sz="2000" i="1" dirty="0"/>
              <a:t>Ing. Martina Filgasová</a:t>
            </a:r>
            <a:r>
              <a:rPr lang="cs-CZ" sz="2000" dirty="0"/>
              <a:t> </a:t>
            </a:r>
            <a:r>
              <a:rPr lang="cs-CZ" sz="2000" b="0" dirty="0"/>
              <a:t>-</a:t>
            </a:r>
            <a:r>
              <a:rPr lang="cs-CZ" sz="2000" dirty="0"/>
              <a:t> </a:t>
            </a:r>
            <a:r>
              <a:rPr lang="cs-CZ" sz="2000" b="0" dirty="0"/>
              <a:t>filgasovam@rektorat.czu.cz, tel.: 224 382 642</a:t>
            </a:r>
            <a:endParaRPr lang="cs-CZ" sz="2000" dirty="0"/>
          </a:p>
          <a:p>
            <a:pPr algn="l"/>
            <a:r>
              <a:rPr lang="cs-CZ" sz="1800" dirty="0"/>
              <a:t>    </a:t>
            </a:r>
            <a:r>
              <a:rPr lang="cs-CZ" sz="2200" b="0" dirty="0"/>
              <a:t>(IP, CRP, program „F“, PRV, speciální výzvy, databáze standardních příloh,</a:t>
            </a:r>
            <a:br>
              <a:rPr lang="cs-CZ" sz="2200" b="0" dirty="0"/>
            </a:br>
            <a:r>
              <a:rPr lang="cs-CZ" sz="2200" b="0" dirty="0"/>
              <a:t>   sledování de </a:t>
            </a:r>
            <a:r>
              <a:rPr lang="cs-CZ" sz="2200" b="0" dirty="0" err="1"/>
              <a:t>minimis</a:t>
            </a:r>
            <a:r>
              <a:rPr lang="cs-CZ" sz="2200" b="0" dirty="0"/>
              <a:t>, </a:t>
            </a:r>
            <a:r>
              <a:rPr lang="cs-CZ" sz="2200" b="0" dirty="0" err="1"/>
              <a:t>Newsletter</a:t>
            </a:r>
            <a:r>
              <a:rPr lang="cs-CZ" sz="2200" b="0" dirty="0"/>
              <a:t>, obecná podpora OP)</a:t>
            </a:r>
            <a:endParaRPr lang="cs-CZ" sz="2200" dirty="0"/>
          </a:p>
        </p:txBody>
      </p:sp>
    </p:spTree>
    <p:extLst>
      <p:ext uri="{BB962C8B-B14F-4D97-AF65-F5344CB8AC3E}">
        <p14:creationId xmlns:p14="http://schemas.microsoft.com/office/powerpoint/2010/main" val="335749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8416" y="1916832"/>
            <a:ext cx="8786072" cy="2520280"/>
          </a:xfrm>
        </p:spPr>
        <p:txBody>
          <a:bodyPr>
            <a:noAutofit/>
          </a:bodyPr>
          <a:lstStyle/>
          <a:p>
            <a:r>
              <a:rPr lang="cs-CZ" sz="3600" dirty="0">
                <a:solidFill>
                  <a:srgbClr val="0070C0"/>
                </a:solidFill>
              </a:rPr>
              <a:t>Děkujeme za pozornost </a:t>
            </a:r>
            <a:r>
              <a:rPr lang="cs-CZ" sz="3600" dirty="0">
                <a:solidFill>
                  <a:srgbClr val="0070C0"/>
                </a:solidFill>
                <a:sym typeface="Wingdings" panose="05000000000000000000" pitchFamily="2" charset="2"/>
              </a:rPr>
              <a:t></a:t>
            </a:r>
            <a:br>
              <a:rPr lang="cs-CZ" sz="3600" dirty="0">
                <a:solidFill>
                  <a:srgbClr val="0070C0"/>
                </a:solidFill>
                <a:sym typeface="Wingdings" panose="05000000000000000000" pitchFamily="2" charset="2"/>
              </a:rPr>
            </a:br>
            <a:br>
              <a:rPr lang="cs-CZ" sz="3600" dirty="0">
                <a:solidFill>
                  <a:srgbClr val="0070C0"/>
                </a:solidFill>
                <a:sym typeface="Wingdings" panose="05000000000000000000" pitchFamily="2" charset="2"/>
              </a:rPr>
            </a:br>
            <a:r>
              <a:rPr lang="cs-CZ" sz="3600" dirty="0">
                <a:solidFill>
                  <a:srgbClr val="0070C0"/>
                </a:solidFill>
                <a:sym typeface="Wingdings" panose="05000000000000000000" pitchFamily="2" charset="2"/>
              </a:rPr>
              <a:t>a přejeme </a:t>
            </a:r>
            <a:br>
              <a:rPr lang="cs-CZ" sz="3600" dirty="0">
                <a:solidFill>
                  <a:srgbClr val="0070C0"/>
                </a:solidFill>
                <a:sym typeface="Wingdings" panose="05000000000000000000" pitchFamily="2" charset="2"/>
              </a:rPr>
            </a:br>
            <a:r>
              <a:rPr lang="cs-CZ" sz="3600" dirty="0">
                <a:solidFill>
                  <a:srgbClr val="0070C0"/>
                </a:solidFill>
                <a:sym typeface="Wingdings" panose="05000000000000000000" pitchFamily="2" charset="2"/>
              </a:rPr>
              <a:t>bezproblémovou realizaci projektů</a:t>
            </a:r>
            <a:br>
              <a:rPr lang="cs-CZ" sz="3600" dirty="0">
                <a:solidFill>
                  <a:srgbClr val="0070C0"/>
                </a:solidFill>
                <a:sym typeface="Wingdings" panose="05000000000000000000" pitchFamily="2" charset="2"/>
              </a:rPr>
            </a:br>
            <a:endParaRPr lang="cs-CZ" sz="3600" b="0" dirty="0">
              <a:solidFill>
                <a:srgbClr val="0070C0"/>
              </a:solidFill>
            </a:endParaRPr>
          </a:p>
        </p:txBody>
      </p:sp>
    </p:spTree>
    <p:extLst>
      <p:ext uri="{BB962C8B-B14F-4D97-AF65-F5344CB8AC3E}">
        <p14:creationId xmlns:p14="http://schemas.microsoft.com/office/powerpoint/2010/main" val="335794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9512" y="620688"/>
            <a:ext cx="7488832" cy="576064"/>
          </a:xfrm>
        </p:spPr>
        <p:txBody>
          <a:bodyPr>
            <a:normAutofit/>
          </a:bodyPr>
          <a:lstStyle/>
          <a:p>
            <a:pPr algn="l"/>
            <a:r>
              <a:rPr lang="cs-CZ" sz="2500" dirty="0"/>
              <a:t>Co vás čeká, když získáte projekt?</a:t>
            </a:r>
            <a:endParaRPr lang="cs-CZ" sz="2500" b="0" dirty="0"/>
          </a:p>
        </p:txBody>
      </p:sp>
      <p:sp>
        <p:nvSpPr>
          <p:cNvPr id="9" name="Zástupný symbol pro obsah 6"/>
          <p:cNvSpPr txBox="1">
            <a:spLocks/>
          </p:cNvSpPr>
          <p:nvPr/>
        </p:nvSpPr>
        <p:spPr>
          <a:xfrm>
            <a:off x="194257" y="1340768"/>
            <a:ext cx="8356815"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500" dirty="0">
                <a:solidFill>
                  <a:srgbClr val="0070C0"/>
                </a:solidFill>
              </a:rPr>
              <a:t>Co je třeba udělat především?</a:t>
            </a:r>
          </a:p>
          <a:p>
            <a:pPr>
              <a:buFont typeface="Wingdings" panose="05000000000000000000" pitchFamily="2" charset="2"/>
              <a:buChar char="Ø"/>
            </a:pPr>
            <a:r>
              <a:rPr lang="cs-CZ" sz="2500" dirty="0"/>
              <a:t>Prostudovat návrh smlouvy</a:t>
            </a:r>
          </a:p>
          <a:p>
            <a:pPr>
              <a:buFont typeface="Wingdings" panose="05000000000000000000" pitchFamily="2" charset="2"/>
              <a:buChar char="Ø"/>
            </a:pPr>
            <a:r>
              <a:rPr lang="cs-CZ" sz="2500" dirty="0"/>
              <a:t>Potvrdit si odpovědnou osobu za projekt a stanovit správce a příkazce rozpočtu (podpisové vzory)</a:t>
            </a:r>
          </a:p>
          <a:p>
            <a:pPr>
              <a:buFont typeface="Wingdings" panose="05000000000000000000" pitchFamily="2" charset="2"/>
              <a:buChar char="Ø"/>
            </a:pPr>
            <a:r>
              <a:rPr lang="cs-CZ" sz="2500" dirty="0"/>
              <a:t>Ověřit správné číslo účtu ČNB / ČS</a:t>
            </a:r>
          </a:p>
          <a:p>
            <a:pPr>
              <a:buFont typeface="Wingdings" panose="05000000000000000000" pitchFamily="2" charset="2"/>
              <a:buChar char="Ø"/>
            </a:pPr>
            <a:r>
              <a:rPr lang="pl-PL" sz="2500" dirty="0"/>
              <a:t>Osvěžit si naplánované závazné ukazatele a další parametry projektu</a:t>
            </a:r>
          </a:p>
          <a:p>
            <a:pPr>
              <a:buFont typeface="Wingdings" panose="05000000000000000000" pitchFamily="2" charset="2"/>
              <a:buChar char="Ø"/>
            </a:pPr>
            <a:r>
              <a:rPr lang="pl-PL" sz="2500" dirty="0"/>
              <a:t>Přečíst si další podmínky či pravidla poskytování dotace</a:t>
            </a:r>
          </a:p>
          <a:p>
            <a:pPr>
              <a:buFont typeface="Wingdings" panose="05000000000000000000" pitchFamily="2" charset="2"/>
              <a:buChar char="Ø"/>
            </a:pPr>
            <a:endParaRPr lang="pl-PL" sz="2500" dirty="0"/>
          </a:p>
        </p:txBody>
      </p:sp>
    </p:spTree>
    <p:extLst>
      <p:ext uri="{BB962C8B-B14F-4D97-AF65-F5344CB8AC3E}">
        <p14:creationId xmlns:p14="http://schemas.microsoft.com/office/powerpoint/2010/main" val="177837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9512" y="620688"/>
            <a:ext cx="7488832" cy="576064"/>
          </a:xfrm>
        </p:spPr>
        <p:txBody>
          <a:bodyPr>
            <a:normAutofit/>
          </a:bodyPr>
          <a:lstStyle/>
          <a:p>
            <a:pPr algn="l"/>
            <a:r>
              <a:rPr lang="cs-CZ" sz="2500" dirty="0"/>
              <a:t>Co vás čeká, když získáte projekt?</a:t>
            </a:r>
            <a:endParaRPr lang="cs-CZ" sz="2500" b="0" dirty="0"/>
          </a:p>
        </p:txBody>
      </p:sp>
      <p:sp>
        <p:nvSpPr>
          <p:cNvPr id="9" name="Zástupný symbol pro obsah 6"/>
          <p:cNvSpPr txBox="1">
            <a:spLocks/>
          </p:cNvSpPr>
          <p:nvPr/>
        </p:nvSpPr>
        <p:spPr>
          <a:xfrm>
            <a:off x="194257" y="1196752"/>
            <a:ext cx="8356815"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500" dirty="0">
                <a:solidFill>
                  <a:srgbClr val="FF0000"/>
                </a:solidFill>
              </a:rPr>
              <a:t>Praktické poznámky:</a:t>
            </a:r>
          </a:p>
          <a:p>
            <a:pPr>
              <a:buFont typeface="Wingdings" panose="05000000000000000000" pitchFamily="2" charset="2"/>
              <a:buChar char="Ø"/>
            </a:pPr>
            <a:r>
              <a:rPr lang="cs-CZ" sz="2500" dirty="0"/>
              <a:t>Je rozpočet krácen a jak se to projeví v požadovaných výstupech?</a:t>
            </a:r>
          </a:p>
          <a:p>
            <a:pPr>
              <a:buFont typeface="Wingdings" panose="05000000000000000000" pitchFamily="2" charset="2"/>
              <a:buChar char="Ø"/>
            </a:pPr>
            <a:r>
              <a:rPr lang="cs-CZ" sz="2500" dirty="0"/>
              <a:t>Jsou náklady způsobilé od podpisu smlouvy nebo od plánovaného data zahájení projektu?</a:t>
            </a:r>
          </a:p>
          <a:p>
            <a:pPr>
              <a:buFont typeface="Wingdings" panose="05000000000000000000" pitchFamily="2" charset="2"/>
              <a:buChar char="Ø"/>
            </a:pPr>
            <a:r>
              <a:rPr lang="cs-CZ" sz="2500" dirty="0"/>
              <a:t>Je požadován samostatný účet, nebo jen oddělená účetní evidence?</a:t>
            </a:r>
          </a:p>
          <a:p>
            <a:pPr>
              <a:buFont typeface="Wingdings" panose="05000000000000000000" pitchFamily="2" charset="2"/>
              <a:buChar char="Ø"/>
            </a:pPr>
            <a:r>
              <a:rPr lang="cs-CZ" sz="2500" dirty="0"/>
              <a:t>Kolik vláčků bude zahrnovat samostatná účetní evidence?</a:t>
            </a:r>
          </a:p>
          <a:p>
            <a:pPr>
              <a:buFont typeface="Wingdings" panose="05000000000000000000" pitchFamily="2" charset="2"/>
              <a:buChar char="Ø"/>
            </a:pPr>
            <a:r>
              <a:rPr lang="cs-CZ" sz="2500" dirty="0"/>
              <a:t>Kdo vloží smlouvu do registru smluv?</a:t>
            </a:r>
          </a:p>
          <a:p>
            <a:r>
              <a:rPr lang="cs-CZ" sz="2500" dirty="0"/>
              <a:t>Číslo účtu:</a:t>
            </a:r>
          </a:p>
          <a:p>
            <a:r>
              <a:rPr lang="cs-CZ" sz="2500" dirty="0"/>
              <a:t>Česká národní banka 94-6928061/0710 (ČZU příjemce dotace) X Česká spořitelna 500022222/0800 (ČZU </a:t>
            </a:r>
            <a:r>
              <a:rPr lang="cs-CZ" sz="2500" dirty="0" err="1"/>
              <a:t>spolupříjemce</a:t>
            </a:r>
            <a:r>
              <a:rPr lang="cs-CZ" sz="2500" dirty="0"/>
              <a:t> dotace = spoluřešitel)</a:t>
            </a:r>
          </a:p>
          <a:p>
            <a:pPr>
              <a:buFont typeface="Wingdings" panose="05000000000000000000" pitchFamily="2" charset="2"/>
              <a:buChar char="Ø"/>
            </a:pPr>
            <a:endParaRPr lang="cs-CZ" sz="2500" dirty="0"/>
          </a:p>
        </p:txBody>
      </p:sp>
    </p:spTree>
    <p:extLst>
      <p:ext uri="{BB962C8B-B14F-4D97-AF65-F5344CB8AC3E}">
        <p14:creationId xmlns:p14="http://schemas.microsoft.com/office/powerpoint/2010/main" val="183224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9512" y="620688"/>
            <a:ext cx="7488832" cy="576064"/>
          </a:xfrm>
        </p:spPr>
        <p:txBody>
          <a:bodyPr>
            <a:normAutofit/>
          </a:bodyPr>
          <a:lstStyle/>
          <a:p>
            <a:pPr algn="l"/>
            <a:r>
              <a:rPr lang="cs-CZ" sz="2500" dirty="0"/>
              <a:t>Co vás čeká, když získáte projekt?</a:t>
            </a:r>
            <a:endParaRPr lang="cs-CZ" sz="2500" b="0" dirty="0"/>
          </a:p>
        </p:txBody>
      </p:sp>
      <p:sp>
        <p:nvSpPr>
          <p:cNvPr id="9" name="Zástupný symbol pro obsah 6"/>
          <p:cNvSpPr txBox="1">
            <a:spLocks/>
          </p:cNvSpPr>
          <p:nvPr/>
        </p:nvSpPr>
        <p:spPr>
          <a:xfrm>
            <a:off x="194257" y="1196752"/>
            <a:ext cx="8554207"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500" dirty="0">
                <a:solidFill>
                  <a:srgbClr val="0070C0"/>
                </a:solidFill>
              </a:rPr>
              <a:t>Co je třeba udělat bezodkladně?</a:t>
            </a:r>
          </a:p>
          <a:p>
            <a:pPr>
              <a:buFont typeface="Wingdings" panose="05000000000000000000" pitchFamily="2" charset="2"/>
              <a:buChar char="Ø"/>
            </a:pPr>
            <a:r>
              <a:rPr lang="cs-CZ" sz="2500" dirty="0"/>
              <a:t>Spolupracovat při podpisu smlouvy, aktualizaci karty projektu (ORPŘ, EO, PO)</a:t>
            </a:r>
          </a:p>
          <a:p>
            <a:pPr>
              <a:buFont typeface="Wingdings" panose="05000000000000000000" pitchFamily="2" charset="2"/>
              <a:buChar char="Ø"/>
            </a:pPr>
            <a:r>
              <a:rPr lang="pl-PL" sz="2500" dirty="0"/>
              <a:t>Spolupracovat při založení „vláčků”, uplatnění DPH (EO, Registrační list projektu)</a:t>
            </a:r>
          </a:p>
          <a:p>
            <a:pPr>
              <a:buFont typeface="Wingdings" panose="05000000000000000000" pitchFamily="2" charset="2"/>
              <a:buChar char="Ø"/>
            </a:pPr>
            <a:r>
              <a:rPr lang="pl-PL" sz="2500" dirty="0"/>
              <a:t>Zvážit změny, které bude třeba udělat oproti návrhu projektu</a:t>
            </a:r>
          </a:p>
          <a:p>
            <a:pPr marL="0" indent="0">
              <a:buNone/>
            </a:pPr>
            <a:r>
              <a:rPr lang="cs-CZ" sz="2500" dirty="0">
                <a:solidFill>
                  <a:srgbClr val="FF0000"/>
                </a:solidFill>
              </a:rPr>
              <a:t>Praktické poznámky</a:t>
            </a:r>
          </a:p>
          <a:p>
            <a:pPr>
              <a:buFont typeface="Wingdings" panose="05000000000000000000" pitchFamily="2" charset="2"/>
              <a:buChar char="Ø"/>
            </a:pPr>
            <a:r>
              <a:rPr lang="cs-CZ" sz="2500" dirty="0"/>
              <a:t>Doručit </a:t>
            </a:r>
            <a:r>
              <a:rPr lang="cs-CZ" sz="2500" dirty="0" err="1"/>
              <a:t>oparafovaný</a:t>
            </a:r>
            <a:r>
              <a:rPr lang="cs-CZ" sz="2500" dirty="0"/>
              <a:t> návrh smlouvy na ORPŘ</a:t>
            </a:r>
          </a:p>
          <a:p>
            <a:pPr>
              <a:buFont typeface="Wingdings" panose="05000000000000000000" pitchFamily="2" charset="2"/>
              <a:buChar char="Ø"/>
            </a:pPr>
            <a:r>
              <a:rPr lang="cs-CZ" sz="2500" dirty="0"/>
              <a:t>Ověřit si strukturu oddělené účetní evidence (Registrační list)</a:t>
            </a:r>
          </a:p>
          <a:p>
            <a:pPr>
              <a:buFont typeface="Wingdings" panose="05000000000000000000" pitchFamily="2" charset="2"/>
              <a:buChar char="Ø"/>
            </a:pPr>
            <a:r>
              <a:rPr lang="cs-CZ" sz="2500" dirty="0"/>
              <a:t>Rozhodnout, které změny je třeba hlásit předem (podstatné) </a:t>
            </a:r>
            <a:br>
              <a:rPr lang="cs-CZ" sz="2500" dirty="0"/>
            </a:br>
            <a:r>
              <a:rPr lang="cs-CZ" sz="2500" dirty="0"/>
              <a:t>a které je možné udělat bez souhlasu poskytovatele. </a:t>
            </a:r>
            <a:r>
              <a:rPr lang="cs-CZ" sz="2500" dirty="0">
                <a:solidFill>
                  <a:srgbClr val="FF0000"/>
                </a:solidFill>
              </a:rPr>
              <a:t>Pozor:</a:t>
            </a:r>
            <a:r>
              <a:rPr lang="cs-CZ" sz="2500" dirty="0"/>
              <a:t> </a:t>
            </a:r>
            <a:br>
              <a:rPr lang="cs-CZ" sz="2500" dirty="0"/>
            </a:br>
            <a:r>
              <a:rPr lang="cs-CZ" sz="2500" dirty="0"/>
              <a:t>o všech změnách informovat poskytovatele v PZ nebo MZ</a:t>
            </a:r>
          </a:p>
          <a:p>
            <a:pPr>
              <a:buFont typeface="Wingdings" panose="05000000000000000000" pitchFamily="2" charset="2"/>
              <a:buChar char="Ø"/>
            </a:pPr>
            <a:r>
              <a:rPr lang="cs-CZ" sz="2500" dirty="0"/>
              <a:t>Oznámit zahájení projektu</a:t>
            </a:r>
          </a:p>
        </p:txBody>
      </p:sp>
    </p:spTree>
    <p:extLst>
      <p:ext uri="{BB962C8B-B14F-4D97-AF65-F5344CB8AC3E}">
        <p14:creationId xmlns:p14="http://schemas.microsoft.com/office/powerpoint/2010/main" val="321401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323528" y="980728"/>
            <a:ext cx="7488832" cy="576064"/>
          </a:xfrm>
        </p:spPr>
        <p:txBody>
          <a:bodyPr>
            <a:normAutofit/>
          </a:bodyPr>
          <a:lstStyle/>
          <a:p>
            <a:pPr algn="l"/>
            <a:r>
              <a:rPr lang="cs-CZ" sz="2500" dirty="0">
                <a:solidFill>
                  <a:srgbClr val="0070C0"/>
                </a:solidFill>
              </a:rPr>
              <a:t>Osobní náklady</a:t>
            </a:r>
            <a:endParaRPr lang="cs-CZ" sz="2500" b="0" dirty="0">
              <a:solidFill>
                <a:srgbClr val="0070C0"/>
              </a:solidFill>
            </a:endParaRPr>
          </a:p>
        </p:txBody>
      </p:sp>
      <p:sp>
        <p:nvSpPr>
          <p:cNvPr id="8" name="Nadpis 9"/>
          <p:cNvSpPr txBox="1">
            <a:spLocks/>
          </p:cNvSpPr>
          <p:nvPr/>
        </p:nvSpPr>
        <p:spPr>
          <a:xfrm>
            <a:off x="305768" y="1196752"/>
            <a:ext cx="8820472" cy="4968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Mzdy zaměstnanců přijatých podle pracovní smlouvy výhradně na řešení projektu</a:t>
            </a:r>
            <a:br>
              <a:rPr lang="cs-CZ" sz="2500" b="0" dirty="0"/>
            </a:br>
            <a:br>
              <a:rPr lang="cs-CZ" sz="400" b="0" dirty="0"/>
            </a:br>
            <a:endParaRPr lang="cs-CZ" sz="400" b="0" dirty="0"/>
          </a:p>
          <a:p>
            <a:pPr marL="342900" indent="-342900" algn="l">
              <a:buFont typeface="Wingdings" panose="05000000000000000000" pitchFamily="2" charset="2"/>
              <a:buChar char="Ø"/>
            </a:pPr>
            <a:r>
              <a:rPr lang="cs-CZ" sz="2500" b="0" dirty="0"/>
              <a:t>Příslušná část mezd nebo platů zaměstnanců podílejících se na projektu, která odpovídá jejich úvazku nebo prokazatelně vykázané účasti na řešení projektu (např. pomocí pracovního deníku, výkazů práce apod.) Možná rozdílná hodinová sazba.</a:t>
            </a:r>
            <a:br>
              <a:rPr lang="cs-CZ" sz="2500" b="0" dirty="0"/>
            </a:br>
            <a:endParaRPr lang="cs-CZ" sz="400" b="0" dirty="0"/>
          </a:p>
          <a:p>
            <a:pPr marL="342900" indent="-342900" algn="l">
              <a:buFont typeface="Wingdings" panose="05000000000000000000" pitchFamily="2" charset="2"/>
              <a:buChar char="Ø"/>
            </a:pPr>
            <a:r>
              <a:rPr lang="cs-CZ" sz="2500" b="0" dirty="0"/>
              <a:t>Ostatní osobní náklady nebo výdaje na základě </a:t>
            </a:r>
          </a:p>
          <a:p>
            <a:pPr algn="l"/>
            <a:r>
              <a:rPr lang="cs-CZ" sz="2500" b="0" dirty="0"/>
              <a:t>      - dohody o provedení práce </a:t>
            </a:r>
          </a:p>
          <a:p>
            <a:pPr algn="l"/>
            <a:r>
              <a:rPr lang="cs-CZ" sz="2500" b="0" dirty="0"/>
              <a:t>      - dohody o pracovní činnosti</a:t>
            </a:r>
          </a:p>
          <a:p>
            <a:pPr marL="342900" indent="-342900" algn="l">
              <a:buFont typeface="Wingdings" panose="05000000000000000000" pitchFamily="2" charset="2"/>
              <a:buChar char="Ø"/>
            </a:pPr>
            <a:r>
              <a:rPr lang="cs-CZ" sz="2500" b="0" dirty="0">
                <a:solidFill>
                  <a:srgbClr val="FF0000"/>
                </a:solidFill>
              </a:rPr>
              <a:t>???</a:t>
            </a:r>
            <a:r>
              <a:rPr lang="cs-CZ" sz="2500" b="0" dirty="0"/>
              <a:t> Stipendia na výzkum, vývoj a inovace podle zákona č. 111/1998 Sb., o vysokých školách </a:t>
            </a:r>
          </a:p>
          <a:p>
            <a:pPr marL="342900" indent="-342900" algn="l">
              <a:buFont typeface="Wingdings" panose="05000000000000000000" pitchFamily="2" charset="2"/>
              <a:buChar char="Ø"/>
            </a:pPr>
            <a:r>
              <a:rPr lang="cs-CZ" sz="2500" b="0" dirty="0">
                <a:solidFill>
                  <a:srgbClr val="FF0000"/>
                </a:solidFill>
              </a:rPr>
              <a:t>???</a:t>
            </a:r>
            <a:r>
              <a:rPr lang="cs-CZ" sz="2500" b="0" dirty="0"/>
              <a:t> Výjimky: Pouze úprava osobního příplatku, pouze odměny</a:t>
            </a:r>
            <a:endParaRPr lang="cs-CZ" sz="2500" dirty="0"/>
          </a:p>
        </p:txBody>
      </p:sp>
      <p:sp>
        <p:nvSpPr>
          <p:cNvPr id="13" name="Nadpis 9"/>
          <p:cNvSpPr txBox="1">
            <a:spLocks/>
          </p:cNvSpPr>
          <p:nvPr/>
        </p:nvSpPr>
        <p:spPr>
          <a:xfrm>
            <a:off x="3635896" y="116632"/>
            <a:ext cx="411934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Tree>
    <p:extLst>
      <p:ext uri="{BB962C8B-B14F-4D97-AF65-F5344CB8AC3E}">
        <p14:creationId xmlns:p14="http://schemas.microsoft.com/office/powerpoint/2010/main" val="46956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9512" y="620688"/>
            <a:ext cx="7488832" cy="576064"/>
          </a:xfrm>
        </p:spPr>
        <p:txBody>
          <a:bodyPr>
            <a:normAutofit/>
          </a:bodyPr>
          <a:lstStyle/>
          <a:p>
            <a:pPr algn="l"/>
            <a:r>
              <a:rPr lang="cs-CZ" sz="2500" dirty="0">
                <a:solidFill>
                  <a:srgbClr val="FF0000"/>
                </a:solidFill>
              </a:rPr>
              <a:t>Osobní náklady – praktické podněty</a:t>
            </a:r>
            <a:endParaRPr lang="cs-CZ" sz="2500" b="0" dirty="0">
              <a:solidFill>
                <a:srgbClr val="FF0000"/>
              </a:solidFill>
            </a:endParaRPr>
          </a:p>
        </p:txBody>
      </p:sp>
      <p:sp>
        <p:nvSpPr>
          <p:cNvPr id="13" name="Nadpis 9"/>
          <p:cNvSpPr txBox="1">
            <a:spLocks/>
          </p:cNvSpPr>
          <p:nvPr/>
        </p:nvSpPr>
        <p:spPr>
          <a:xfrm>
            <a:off x="3635896" y="116632"/>
            <a:ext cx="411934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
        <p:nvSpPr>
          <p:cNvPr id="5" name="Nadpis 9"/>
          <p:cNvSpPr txBox="1">
            <a:spLocks/>
          </p:cNvSpPr>
          <p:nvPr/>
        </p:nvSpPr>
        <p:spPr>
          <a:xfrm>
            <a:off x="227794" y="1556792"/>
            <a:ext cx="8903878" cy="4536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Výše osobních nákladů daného pracovníka v projektu musí odpovídat výši ON v organizaci a zároveň nesmí překročit plánovanou výši v žádosti (hodinová sazba)</a:t>
            </a:r>
            <a:br>
              <a:rPr lang="cs-CZ" sz="2500" dirty="0"/>
            </a:br>
            <a:br>
              <a:rPr lang="cs-CZ" sz="200" dirty="0"/>
            </a:br>
            <a:endParaRPr lang="cs-CZ" sz="200" dirty="0"/>
          </a:p>
          <a:p>
            <a:pPr marL="342900" indent="-342900" algn="l">
              <a:buFont typeface="Wingdings" panose="05000000000000000000" pitchFamily="2" charset="2"/>
              <a:buChar char="Ø"/>
            </a:pPr>
            <a:r>
              <a:rPr lang="cs-CZ" sz="2500" b="0" dirty="0"/>
              <a:t>Nesmí být uzavřeno více pracovně-právních vztahů na tutéž  činnost </a:t>
            </a:r>
          </a:p>
          <a:p>
            <a:pPr marL="342900" indent="-342900" algn="l">
              <a:buFont typeface="Wingdings" panose="05000000000000000000" pitchFamily="2" charset="2"/>
              <a:buChar char="Ø"/>
            </a:pPr>
            <a:r>
              <a:rPr lang="cs-CZ" sz="2500" b="0" dirty="0"/>
              <a:t>Musí být zřejmý logický postup: potřebná činnost pro projekt &gt; časová dotace a náplň práce &gt; výběr pracovníka &gt; zadání &gt; evidence činnosti &gt; převzetí výsledků &gt; stanovení odměny</a:t>
            </a:r>
          </a:p>
          <a:p>
            <a:pPr marL="342900" indent="-342900" algn="l">
              <a:buFont typeface="Wingdings" panose="05000000000000000000" pitchFamily="2" charset="2"/>
              <a:buChar char="Ø"/>
            </a:pPr>
            <a:r>
              <a:rPr lang="cs-CZ" sz="2500" b="0" dirty="0"/>
              <a:t>Popis práce? Soulad evidence pracovní doby a výkazů práce?</a:t>
            </a:r>
          </a:p>
          <a:p>
            <a:pPr marL="342900" indent="-342900" algn="l">
              <a:buFont typeface="Wingdings" panose="05000000000000000000" pitchFamily="2" charset="2"/>
              <a:buChar char="Ø"/>
            </a:pPr>
            <a:r>
              <a:rPr lang="cs-CZ" sz="2500" b="0" dirty="0">
                <a:solidFill>
                  <a:srgbClr val="FF0000"/>
                </a:solidFill>
              </a:rPr>
              <a:t>Pozor: </a:t>
            </a:r>
            <a:r>
              <a:rPr lang="cs-CZ" sz="2500" b="0" dirty="0"/>
              <a:t>Poskytovatelé umožňují jen některé varianty pracovně-právních vztahů, pozor na limity na odměny</a:t>
            </a:r>
          </a:p>
          <a:p>
            <a:pPr marL="342900" indent="-342900" algn="l">
              <a:buFont typeface="Wingdings" panose="05000000000000000000" pitchFamily="2" charset="2"/>
              <a:buChar char="Ø"/>
            </a:pPr>
            <a:r>
              <a:rPr lang="cs-CZ" sz="2500" b="0" dirty="0"/>
              <a:t>Na pracovně právní dokumentaci vždy číslo /název projektu </a:t>
            </a:r>
          </a:p>
          <a:p>
            <a:pPr marL="342900" indent="-342900" algn="l">
              <a:buFont typeface="Wingdings" panose="05000000000000000000" pitchFamily="2" charset="2"/>
              <a:buChar char="Ø"/>
            </a:pPr>
            <a:r>
              <a:rPr lang="cs-CZ" sz="2500" b="0" dirty="0"/>
              <a:t>Zdroje náhrad po ukončení projektu</a:t>
            </a:r>
          </a:p>
        </p:txBody>
      </p:sp>
    </p:spTree>
    <p:extLst>
      <p:ext uri="{BB962C8B-B14F-4D97-AF65-F5344CB8AC3E}">
        <p14:creationId xmlns:p14="http://schemas.microsoft.com/office/powerpoint/2010/main" val="233357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79512" y="620688"/>
            <a:ext cx="7488832" cy="576064"/>
          </a:xfrm>
        </p:spPr>
        <p:txBody>
          <a:bodyPr>
            <a:normAutofit/>
          </a:bodyPr>
          <a:lstStyle/>
          <a:p>
            <a:pPr algn="l"/>
            <a:r>
              <a:rPr lang="cs-CZ" sz="2500" dirty="0">
                <a:solidFill>
                  <a:srgbClr val="0070C0"/>
                </a:solidFill>
              </a:rPr>
              <a:t>Materiální náklady</a:t>
            </a:r>
            <a:endParaRPr lang="cs-CZ" sz="2500" b="0" dirty="0">
              <a:solidFill>
                <a:srgbClr val="0070C0"/>
              </a:solidFill>
            </a:endParaRPr>
          </a:p>
        </p:txBody>
      </p:sp>
      <p:sp>
        <p:nvSpPr>
          <p:cNvPr id="8" name="Nadpis 9"/>
          <p:cNvSpPr txBox="1">
            <a:spLocks/>
          </p:cNvSpPr>
          <p:nvPr/>
        </p:nvSpPr>
        <p:spPr>
          <a:xfrm>
            <a:off x="241128" y="1196752"/>
            <a:ext cx="9012398"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dirty="0"/>
              <a:t>Drobný hmotný majetek (do 40 tis. Kč s/bez DPH) </a:t>
            </a:r>
            <a:br>
              <a:rPr lang="cs-CZ" sz="2500" dirty="0"/>
            </a:br>
            <a:r>
              <a:rPr lang="cs-CZ" sz="2500" b="0" dirty="0"/>
              <a:t>– musí být využíván výhradně v přímé souvislosti k řešení projektu</a:t>
            </a:r>
          </a:p>
          <a:p>
            <a:pPr marL="342900" indent="-342900" algn="l">
              <a:buFont typeface="Wingdings" panose="05000000000000000000" pitchFamily="2" charset="2"/>
              <a:buChar char="Ø"/>
            </a:pPr>
            <a:r>
              <a:rPr lang="cs-CZ" sz="2500" dirty="0"/>
              <a:t>Drobný nehmotný majetek (do 60 tis. Kč s/bez DPH) </a:t>
            </a:r>
          </a:p>
          <a:p>
            <a:pPr algn="l"/>
            <a:r>
              <a:rPr lang="cs-CZ" sz="2500" b="0" dirty="0"/>
              <a:t>     – musí být využíván výhradně v přímé souvislosti k řešení  </a:t>
            </a:r>
            <a:br>
              <a:rPr lang="cs-CZ" sz="2500" b="0" dirty="0"/>
            </a:br>
            <a:r>
              <a:rPr lang="cs-CZ" sz="2500" b="0" dirty="0"/>
              <a:t>     projektu</a:t>
            </a:r>
          </a:p>
          <a:p>
            <a:pPr marL="342900" indent="-342900" algn="l">
              <a:buFont typeface="Wingdings" panose="05000000000000000000" pitchFamily="2" charset="2"/>
              <a:buChar char="Ø"/>
            </a:pPr>
            <a:endParaRPr lang="cs-CZ" sz="2500" i="1" dirty="0"/>
          </a:p>
        </p:txBody>
      </p:sp>
      <p:sp>
        <p:nvSpPr>
          <p:cNvPr id="13" name="Nadpis 9"/>
          <p:cNvSpPr txBox="1">
            <a:spLocks/>
          </p:cNvSpPr>
          <p:nvPr/>
        </p:nvSpPr>
        <p:spPr>
          <a:xfrm>
            <a:off x="3563888" y="116632"/>
            <a:ext cx="41913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
        <p:nvSpPr>
          <p:cNvPr id="11" name="Nadpis 9"/>
          <p:cNvSpPr txBox="1">
            <a:spLocks/>
          </p:cNvSpPr>
          <p:nvPr/>
        </p:nvSpPr>
        <p:spPr>
          <a:xfrm>
            <a:off x="198736" y="3617640"/>
            <a:ext cx="748883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500" dirty="0">
                <a:solidFill>
                  <a:srgbClr val="0070C0"/>
                </a:solidFill>
              </a:rPr>
              <a:t>Investice</a:t>
            </a:r>
            <a:endParaRPr lang="cs-CZ" sz="2500" b="0" dirty="0">
              <a:solidFill>
                <a:srgbClr val="0070C0"/>
              </a:solidFill>
            </a:endParaRPr>
          </a:p>
        </p:txBody>
      </p:sp>
      <p:sp>
        <p:nvSpPr>
          <p:cNvPr id="12" name="Nadpis 9"/>
          <p:cNvSpPr txBox="1">
            <a:spLocks/>
          </p:cNvSpPr>
          <p:nvPr/>
        </p:nvSpPr>
        <p:spPr>
          <a:xfrm>
            <a:off x="219665" y="3905672"/>
            <a:ext cx="9012398"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dirty="0"/>
              <a:t>Dlouhodobý hmotný majetek </a:t>
            </a:r>
            <a:r>
              <a:rPr lang="cs-CZ" sz="2500" b="0" dirty="0"/>
              <a:t>(nad 40 tis. Kč s/bez DPH) – např. přístroje, stroje, zařízení, které mají provozně-technickou funkci po dobu delší než jeden rok</a:t>
            </a:r>
          </a:p>
          <a:p>
            <a:pPr marL="342900" indent="-342900" algn="l">
              <a:buFont typeface="Wingdings" panose="05000000000000000000" pitchFamily="2" charset="2"/>
              <a:buChar char="Ø"/>
            </a:pPr>
            <a:r>
              <a:rPr lang="cs-CZ" sz="2500" dirty="0"/>
              <a:t>Dlouhodobý nehmotný majetek </a:t>
            </a:r>
            <a:r>
              <a:rPr lang="cs-CZ" sz="2500" b="0" dirty="0"/>
              <a:t>(nad 60 tis. Kč s/bez DPH) – např. software, databáze, jejich </a:t>
            </a:r>
            <a:r>
              <a:rPr lang="pl-PL" sz="2500" b="0" dirty="0"/>
              <a:t>doba použitelnosti je delší než jeden rok</a:t>
            </a:r>
            <a:endParaRPr lang="cs-CZ" sz="2500" i="1" dirty="0"/>
          </a:p>
        </p:txBody>
      </p:sp>
    </p:spTree>
    <p:extLst>
      <p:ext uri="{BB962C8B-B14F-4D97-AF65-F5344CB8AC3E}">
        <p14:creationId xmlns:p14="http://schemas.microsoft.com/office/powerpoint/2010/main" val="10336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51520" y="548680"/>
            <a:ext cx="7488832" cy="576064"/>
          </a:xfrm>
        </p:spPr>
        <p:txBody>
          <a:bodyPr>
            <a:normAutofit/>
          </a:bodyPr>
          <a:lstStyle/>
          <a:p>
            <a:pPr algn="l"/>
            <a:r>
              <a:rPr lang="cs-CZ" sz="2500" dirty="0">
                <a:solidFill>
                  <a:srgbClr val="FF0000"/>
                </a:solidFill>
              </a:rPr>
              <a:t>Investice – praktické poznámky</a:t>
            </a:r>
            <a:endParaRPr lang="cs-CZ" sz="2500" b="0" dirty="0">
              <a:solidFill>
                <a:srgbClr val="FF0000"/>
              </a:solidFill>
            </a:endParaRPr>
          </a:p>
        </p:txBody>
      </p:sp>
      <p:sp>
        <p:nvSpPr>
          <p:cNvPr id="8" name="Nadpis 9"/>
          <p:cNvSpPr txBox="1">
            <a:spLocks/>
          </p:cNvSpPr>
          <p:nvPr/>
        </p:nvSpPr>
        <p:spPr>
          <a:xfrm>
            <a:off x="282184" y="2401823"/>
            <a:ext cx="9012398" cy="881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200" b="0" dirty="0"/>
              <a:t>Příklad: Celková doba řešení projektu jsou </a:t>
            </a:r>
            <a:r>
              <a:rPr lang="cs-CZ" sz="2200" dirty="0"/>
              <a:t>3 roky</a:t>
            </a:r>
            <a:br>
              <a:rPr lang="cs-CZ" sz="2200" b="0" dirty="0"/>
            </a:br>
            <a:r>
              <a:rPr lang="cs-CZ" sz="2200" b="0" dirty="0"/>
              <a:t>Chci zakoupit notebook k tíži projektu za </a:t>
            </a:r>
            <a:r>
              <a:rPr lang="cs-CZ" sz="2200" dirty="0"/>
              <a:t>45 000 Kč (s/bez DPH)</a:t>
            </a:r>
          </a:p>
        </p:txBody>
      </p:sp>
      <p:sp>
        <p:nvSpPr>
          <p:cNvPr id="13" name="Nadpis 9"/>
          <p:cNvSpPr txBox="1">
            <a:spLocks/>
          </p:cNvSpPr>
          <p:nvPr/>
        </p:nvSpPr>
        <p:spPr>
          <a:xfrm>
            <a:off x="3563888" y="116632"/>
            <a:ext cx="41913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a:r>
              <a:rPr lang="cs-CZ" sz="2300" dirty="0"/>
              <a:t>Plánování a sledování nákladů</a:t>
            </a:r>
            <a:endParaRPr lang="cs-CZ" sz="2300" b="0" dirty="0"/>
          </a:p>
        </p:txBody>
      </p:sp>
      <p:sp>
        <p:nvSpPr>
          <p:cNvPr id="9" name="Nadpis 9"/>
          <p:cNvSpPr txBox="1">
            <a:spLocks/>
          </p:cNvSpPr>
          <p:nvPr/>
        </p:nvSpPr>
        <p:spPr>
          <a:xfrm>
            <a:off x="257197" y="993698"/>
            <a:ext cx="8886803" cy="13954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342900" indent="-342900" algn="l">
              <a:buFont typeface="Wingdings" panose="05000000000000000000" pitchFamily="2" charset="2"/>
              <a:buChar char="Ø"/>
            </a:pPr>
            <a:r>
              <a:rPr lang="cs-CZ" sz="2500" b="0" dirty="0"/>
              <a:t>Uznatelným nákladem je pouze odpovídající podíl výdajů na pořízení hmotného majetku, který odpovídá podílu předpokládaného užití pro vlastní řešení projektu. </a:t>
            </a:r>
          </a:p>
        </p:txBody>
      </p:sp>
      <p:graphicFrame>
        <p:nvGraphicFramePr>
          <p:cNvPr id="11" name="Tabulka 10"/>
          <p:cNvGraphicFramePr>
            <a:graphicFrameLocks noGrp="1"/>
          </p:cNvGraphicFramePr>
          <p:nvPr>
            <p:extLst>
              <p:ext uri="{D42A27DB-BD31-4B8C-83A1-F6EECF244321}">
                <p14:modId xmlns:p14="http://schemas.microsoft.com/office/powerpoint/2010/main" val="3756887076"/>
              </p:ext>
            </p:extLst>
          </p:nvPr>
        </p:nvGraphicFramePr>
        <p:xfrm>
          <a:off x="0" y="3296378"/>
          <a:ext cx="9144000" cy="3561622"/>
        </p:xfrm>
        <a:graphic>
          <a:graphicData uri="http://schemas.openxmlformats.org/drawingml/2006/table">
            <a:tbl>
              <a:tblPr/>
              <a:tblGrid>
                <a:gridCol w="1775212">
                  <a:extLst>
                    <a:ext uri="{9D8B030D-6E8A-4147-A177-3AD203B41FA5}">
                      <a16:colId xmlns:a16="http://schemas.microsoft.com/office/drawing/2014/main" val="20001"/>
                    </a:ext>
                  </a:extLst>
                </a:gridCol>
                <a:gridCol w="2469305">
                  <a:extLst>
                    <a:ext uri="{9D8B030D-6E8A-4147-A177-3AD203B41FA5}">
                      <a16:colId xmlns:a16="http://schemas.microsoft.com/office/drawing/2014/main" val="2015875465"/>
                    </a:ext>
                  </a:extLst>
                </a:gridCol>
                <a:gridCol w="2469305">
                  <a:extLst>
                    <a:ext uri="{9D8B030D-6E8A-4147-A177-3AD203B41FA5}">
                      <a16:colId xmlns:a16="http://schemas.microsoft.com/office/drawing/2014/main" val="20002"/>
                    </a:ext>
                  </a:extLst>
                </a:gridCol>
                <a:gridCol w="2430178">
                  <a:extLst>
                    <a:ext uri="{9D8B030D-6E8A-4147-A177-3AD203B41FA5}">
                      <a16:colId xmlns:a16="http://schemas.microsoft.com/office/drawing/2014/main" val="20003"/>
                    </a:ext>
                  </a:extLst>
                </a:gridCol>
              </a:tblGrid>
              <a:tr h="427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b="1" dirty="0"/>
                        <a:t>Doba </a:t>
                      </a:r>
                      <a:r>
                        <a:rPr lang="cs-CZ" sz="2000" b="1" baseline="0" dirty="0"/>
                        <a:t>odpisů notebooku 5 l.</a:t>
                      </a:r>
                      <a:endParaRPr lang="cs-CZ" sz="2000" b="1" dirty="0"/>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t>Odpisy</a:t>
                      </a:r>
                      <a:r>
                        <a:rPr lang="cs-CZ" sz="2000" b="1" baseline="0" dirty="0"/>
                        <a:t> (Kč) účetní rovnoměrné</a:t>
                      </a:r>
                      <a:endParaRPr lang="cs-CZ" sz="2000" b="1" dirty="0"/>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t>Využití počítače pro projekt (%)</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t>Uznatelnost</a:t>
                      </a:r>
                      <a:r>
                        <a:rPr lang="cs-CZ" sz="2000" b="1" baseline="0" dirty="0"/>
                        <a:t> nákladu (Kč)</a:t>
                      </a:r>
                      <a:endParaRPr lang="cs-CZ" sz="2000" b="1" dirty="0"/>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76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2017</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dirty="0"/>
                        <a:t>9 000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dirty="0"/>
                        <a:t>50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4 500</a:t>
                      </a:r>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76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2018</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5 000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dirty="0"/>
                        <a:t>50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4</a:t>
                      </a:r>
                      <a:r>
                        <a:rPr lang="cs-CZ" sz="2000" baseline="0" dirty="0"/>
                        <a:t> 500</a:t>
                      </a:r>
                      <a:endParaRPr lang="cs-CZ" sz="2000" dirty="0"/>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888217"/>
                  </a:ext>
                </a:extLst>
              </a:tr>
              <a:tr h="476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2019</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9 000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dirty="0"/>
                        <a:t>50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4 500</a:t>
                      </a:r>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375229"/>
                  </a:ext>
                </a:extLst>
              </a:tr>
              <a:tr h="476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2020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9 000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dirty="0"/>
                        <a:t>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0</a:t>
                      </a:r>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634552"/>
                  </a:ext>
                </a:extLst>
              </a:tr>
              <a:tr h="476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2021</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9 000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dirty="0"/>
                        <a:t>0</a:t>
                      </a:r>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0</a:t>
                      </a:r>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783646"/>
                  </a:ext>
                </a:extLst>
              </a:tr>
              <a:tr h="47675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t>Uznatelný</a:t>
                      </a:r>
                      <a:r>
                        <a:rPr lang="cs-CZ" sz="2000" b="1" baseline="0" dirty="0"/>
                        <a:t> náklad pro projekt při zakoupení notebooku</a:t>
                      </a:r>
                      <a:endParaRPr lang="cs-CZ" sz="2000" b="1" dirty="0"/>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s-CZ" sz="2000" dirty="0"/>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cs-CZ" sz="2000" dirty="0"/>
                    </a:p>
                  </a:txBody>
                  <a:tcPr marL="91453" marR="91453"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b="1" dirty="0"/>
                        <a:t>13 500</a:t>
                      </a:r>
                    </a:p>
                  </a:txBody>
                  <a:tcPr marL="91453" marR="91453" marT="45743" marB="45743"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516570"/>
                  </a:ext>
                </a:extLst>
              </a:tr>
            </a:tbl>
          </a:graphicData>
        </a:graphic>
      </p:graphicFrame>
    </p:spTree>
    <p:extLst>
      <p:ext uri="{BB962C8B-B14F-4D97-AF65-F5344CB8AC3E}">
        <p14:creationId xmlns:p14="http://schemas.microsoft.com/office/powerpoint/2010/main" val="2333406641"/>
      </p:ext>
    </p:extLst>
  </p:cSld>
  <p:clrMapOvr>
    <a:masterClrMapping/>
  </p:clrMapOvr>
</p:sld>
</file>

<file path=ppt/theme/theme1.xml><?xml version="1.0" encoding="utf-8"?>
<a:theme xmlns:a="http://schemas.openxmlformats.org/drawingml/2006/main" name="CZU_B3_CZ">
  <a:themeElements>
    <a:clrScheme name="CZU_4b">
      <a:dk1>
        <a:srgbClr val="3E3E3E"/>
      </a:dk1>
      <a:lt1>
        <a:srgbClr val="FFFFFF"/>
      </a:lt1>
      <a:dk2>
        <a:srgbClr val="8C8C8C"/>
      </a:dk2>
      <a:lt2>
        <a:srgbClr val="FEAB29"/>
      </a:lt2>
      <a:accent1>
        <a:srgbClr val="DAD6B9"/>
      </a:accent1>
      <a:accent2>
        <a:srgbClr val="DAD388"/>
      </a:accent2>
      <a:accent3>
        <a:srgbClr val="E3C955"/>
      </a:accent3>
      <a:accent4>
        <a:srgbClr val="FCB734"/>
      </a:accent4>
      <a:accent5>
        <a:srgbClr val="EA8D1F"/>
      </a:accent5>
      <a:accent6>
        <a:srgbClr val="BB5918"/>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bsahové stránky - barevné pozadí">
  <a:themeElements>
    <a:clrScheme name="CZU_4b">
      <a:dk1>
        <a:srgbClr val="3E3E3E"/>
      </a:dk1>
      <a:lt1>
        <a:srgbClr val="FFFFFF"/>
      </a:lt1>
      <a:dk2>
        <a:srgbClr val="8C8C8C"/>
      </a:dk2>
      <a:lt2>
        <a:srgbClr val="FEAB29"/>
      </a:lt2>
      <a:accent1>
        <a:srgbClr val="DAD6B9"/>
      </a:accent1>
      <a:accent2>
        <a:srgbClr val="DAD388"/>
      </a:accent2>
      <a:accent3>
        <a:srgbClr val="E3C955"/>
      </a:accent3>
      <a:accent4>
        <a:srgbClr val="FCB734"/>
      </a:accent4>
      <a:accent5>
        <a:srgbClr val="EA8D1F"/>
      </a:accent5>
      <a:accent6>
        <a:srgbClr val="BB5918"/>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bsahové stránky - bílé pozadí">
  <a:themeElements>
    <a:clrScheme name="CZU_4b">
      <a:dk1>
        <a:srgbClr val="3E3E3E"/>
      </a:dk1>
      <a:lt1>
        <a:srgbClr val="FFFFFF"/>
      </a:lt1>
      <a:dk2>
        <a:srgbClr val="8C8C8C"/>
      </a:dk2>
      <a:lt2>
        <a:srgbClr val="FEAB29"/>
      </a:lt2>
      <a:accent1>
        <a:srgbClr val="DAD6B9"/>
      </a:accent1>
      <a:accent2>
        <a:srgbClr val="DAD388"/>
      </a:accent2>
      <a:accent3>
        <a:srgbClr val="E3C955"/>
      </a:accent3>
      <a:accent4>
        <a:srgbClr val="FCB734"/>
      </a:accent4>
      <a:accent5>
        <a:srgbClr val="EA8D1F"/>
      </a:accent5>
      <a:accent6>
        <a:srgbClr val="BB5918"/>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CZU_B3_CZ</Template>
  <TotalTime>5906</TotalTime>
  <Words>1903</Words>
  <Application>Microsoft Office PowerPoint</Application>
  <PresentationFormat>Předvádění na obrazovce (4:3)</PresentationFormat>
  <Paragraphs>283</Paragraphs>
  <Slides>29</Slides>
  <Notes>29</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29</vt:i4>
      </vt:variant>
    </vt:vector>
  </HeadingPairs>
  <TitlesOfParts>
    <vt:vector size="35" baseType="lpstr">
      <vt:lpstr>Arial</vt:lpstr>
      <vt:lpstr>Calibri</vt:lpstr>
      <vt:lpstr>Wingdings</vt:lpstr>
      <vt:lpstr>CZU_B3_CZ</vt:lpstr>
      <vt:lpstr>Obsahové stránky - barevné pozadí</vt:lpstr>
      <vt:lpstr>1_Obsahové stránky - bílé pozadí</vt:lpstr>
      <vt:lpstr>Zkušenosti s realizací projektů Oddělení rozvoje a projektového řízení</vt:lpstr>
      <vt:lpstr>Co vás čeká, když získáte projekt?</vt:lpstr>
      <vt:lpstr>Co vás čeká, když získáte projekt?</vt:lpstr>
      <vt:lpstr>Co vás čeká, když získáte projekt?</vt:lpstr>
      <vt:lpstr>Co vás čeká, když získáte projekt?</vt:lpstr>
      <vt:lpstr>Osobní náklady</vt:lpstr>
      <vt:lpstr>Osobní náklady – praktické podněty</vt:lpstr>
      <vt:lpstr>Materiální náklady</vt:lpstr>
      <vt:lpstr>Investice – praktické poznámky</vt:lpstr>
      <vt:lpstr>Materiální náklady – praktické poznámky</vt:lpstr>
      <vt:lpstr>Cestovné</vt:lpstr>
      <vt:lpstr>Náklady na subdodávky anebo služby</vt:lpstr>
      <vt:lpstr>Náklady na služby – praktické poznámky </vt:lpstr>
      <vt:lpstr>Režijní náklady</vt:lpstr>
      <vt:lpstr>Režijní náklady</vt:lpstr>
      <vt:lpstr>Základní výzkum</vt:lpstr>
      <vt:lpstr>Praktické poznámky</vt:lpstr>
      <vt:lpstr>Změny – definovány smlouvou a podmínkami poskytovatele</vt:lpstr>
      <vt:lpstr>Veřejnosprávní kontroly</vt:lpstr>
      <vt:lpstr>Nedostatky zjištěné během kontroly</vt:lpstr>
      <vt:lpstr>Podezření na porušení rozpočtové kázně</vt:lpstr>
      <vt:lpstr>Veškerá dokumentace k projektu musí být archivována</vt:lpstr>
      <vt:lpstr>Veškerá dokumentace k projektu musí být archivována</vt:lpstr>
      <vt:lpstr>Důležité směrnice</vt:lpstr>
      <vt:lpstr>Směrnice rektora 2/2016 – Zásady a postup pro přihlašování, evidenci a vyúčtování externích grantů a projektů</vt:lpstr>
      <vt:lpstr>Směrnice rektora 2/2016 – Zásady a postup pro přihlašování, evidenci a vyúčtování externích grantů a projektů</vt:lpstr>
      <vt:lpstr>Směrnice rektora 2/2016 – Zásady a postup pro přihlašování, evidenci a vyúčtování externích grantů a projektů</vt:lpstr>
      <vt:lpstr>Kontakty</vt:lpstr>
      <vt:lpstr>Děkujeme za pozornost   a přejeme  bezproblémovou realizaci projektů </vt:lpstr>
    </vt:vector>
  </TitlesOfParts>
  <Company>Česká zemědělská univerzita v Praze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oiktadmin</dc:creator>
  <cp:lastModifiedBy>Šlechtová Karolína</cp:lastModifiedBy>
  <cp:revision>284</cp:revision>
  <cp:lastPrinted>2016-10-31T15:19:47Z</cp:lastPrinted>
  <dcterms:created xsi:type="dcterms:W3CDTF">2016-03-31T10:08:16Z</dcterms:created>
  <dcterms:modified xsi:type="dcterms:W3CDTF">2019-11-27T14:19:38Z</dcterms:modified>
</cp:coreProperties>
</file>